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embeddedFontLst>
    <p:embeddedFont>
      <p:font typeface="Roboto"/>
      <p:regular r:id="rId34"/>
      <p:bold r:id="rId35"/>
      <p:italic r:id="rId36"/>
      <p:boldItalic r:id="rId37"/>
    </p:embeddedFont>
    <p:embeddedFont>
      <p:font typeface="Montserrat"/>
      <p:regular r:id="rId38"/>
      <p:bold r:id="rId39"/>
      <p:italic r:id="rId40"/>
      <p:boldItalic r:id="rId41"/>
    </p:embeddedFont>
    <p:embeddedFont>
      <p:font typeface="Inter"/>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iTpXcBIoCMJTehUSboVW003sSm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BA7B49-FFB1-4308-A96B-15CEF3BCBF62}">
  <a:tblStyle styleId="{B3BA7B49-FFB1-4308-A96B-15CEF3BCBF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B76E0F4-804E-4F2E-80CA-82183705CB39}"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9EFD1729-B3E9-47F6-834A-3EBC42D083BF}"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E047811-37BD-458C-970F-E8E24CC83981}" styleName="Table_3">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5.xml"/><Relationship Id="rId42" Type="http://schemas.openxmlformats.org/officeDocument/2006/relationships/font" Target="fonts/Inter-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Inter-italic.fntdata"/><Relationship Id="rId21" Type="http://schemas.openxmlformats.org/officeDocument/2006/relationships/slide" Target="slides/slide16.xml"/><Relationship Id="rId43" Type="http://schemas.openxmlformats.org/officeDocument/2006/relationships/font" Target="fonts/Inter-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Inter-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Montserrat-bold.fntdata"/><Relationship Id="rId16" Type="http://schemas.openxmlformats.org/officeDocument/2006/relationships/slide" Target="slides/slide11.xml"/><Relationship Id="rId38" Type="http://schemas.openxmlformats.org/officeDocument/2006/relationships/font" Target="fonts/Montserr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AI-generated content may be incorrect.</a:t>
            </a:r>
            <a:br>
              <a:rPr lang="en-US"/>
            </a:br>
            <a:br>
              <a:rPr lang="en-US"/>
            </a:br>
            <a:r>
              <a:rPr lang="en-US"/>
              <a:t>---</a:t>
            </a:r>
            <a:br>
              <a:rPr lang="en-US"/>
            </a:br>
            <a:br>
              <a:rPr lang="en-US"/>
            </a:br>
            <a:r>
              <a:rPr lang="en-US"/>
              <a:t>This presentation outlines Feeasy's strategic plan to grow its business by expanding from its current real estate loan focus into solar installation and wedding planning funding markets. We will explore integration opportunities, market assessments, and financial strategies.</a:t>
            </a:r>
            <a:br>
              <a:rPr lang="en-US"/>
            </a:br>
            <a:br>
              <a:rPr lang="en-US"/>
            </a:br>
            <a:endParaRPr/>
          </a:p>
        </p:txBody>
      </p:sp>
      <p:sp>
        <p:nvSpPr>
          <p:cNvPr id="150" name="Google Shape;15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8dba92c883_4_1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38dba92c883_4_18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br>
              <a:rPr lang="en-US"/>
            </a:br>
            <a:r>
              <a:rPr lang="en-US"/>
              <a:t>---</a:t>
            </a:r>
            <a:br>
              <a:rPr lang="en-US"/>
            </a:br>
            <a:br>
              <a:rPr lang="en-US"/>
            </a:br>
            <a:r>
              <a:rPr lang="en-US"/>
              <a:t>The solar market is rapidly growing with increasing demand for green energy financing. Analyzing market data and customer needs will inform Feeasy’s approach to providing tailored funding solutions.</a:t>
            </a:r>
            <a:br>
              <a:rPr lang="en-US"/>
            </a:br>
            <a:br>
              <a:rPr lang="en-US"/>
            </a:br>
            <a:r>
              <a:rPr lang="en-US"/>
              <a:t>Image source: Microsoft 365 content library</a:t>
            </a:r>
            <a:br>
              <a:rPr lang="en-US"/>
            </a:br>
            <a:endParaRPr/>
          </a:p>
        </p:txBody>
      </p:sp>
      <p:sp>
        <p:nvSpPr>
          <p:cNvPr id="338" name="Google Shape;338;g38dba92c883_4_18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8636956b5f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38636956b5f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8636956b5f_3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38636956b5f_3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Beyond real estate, Feeasy aims to enter the solar installation and wedding planning funding markets. This section evaluates market trends, opportunities, and strategic approaches for these new verticals.</a:t>
            </a:r>
            <a:endParaRPr/>
          </a:p>
        </p:txBody>
      </p:sp>
      <p:sp>
        <p:nvSpPr>
          <p:cNvPr id="433" name="Google Shape;43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68a3174c9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368a3174c93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g368a3174c93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9c4e0dedd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9c4e0dedd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39c4e0dedd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68a3174c93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368a3174c93_2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g368a3174c93_2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9c4e0dedd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9c4e0deddd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39c4e0deddd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8abde5354a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38abde5354a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Beyond real estate, Feeasy aims to enter the solar installation and wedding planning funding markets. This section evaluates market trends, opportunities, and strategic approaches for these new verticals.</a:t>
            </a:r>
            <a:endParaRPr/>
          </a:p>
        </p:txBody>
      </p:sp>
      <p:sp>
        <p:nvSpPr>
          <p:cNvPr id="473" name="Google Shape;473;g38abde5354a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br>
              <a:rPr lang="en-US"/>
            </a:br>
            <a:r>
              <a:rPr lang="en-US"/>
              <a:t>---</a:t>
            </a:r>
            <a:br>
              <a:rPr lang="en-US"/>
            </a:br>
            <a:br>
              <a:rPr lang="en-US"/>
            </a:br>
            <a:r>
              <a:rPr lang="en-US"/>
              <a:t>Wedding planning presents a unique funding opportunity with specific demographic and financial requirements. Understanding these factors will guide Feeasy in designing competitive loan products.</a:t>
            </a:r>
            <a:br>
              <a:rPr lang="en-US"/>
            </a:br>
            <a:br>
              <a:rPr lang="en-US"/>
            </a:br>
            <a:r>
              <a:rPr lang="en-US"/>
              <a:t>Image source: Microsoft 365 content library</a:t>
            </a:r>
            <a:br>
              <a:rPr lang="en-US"/>
            </a:br>
            <a:endParaRPr/>
          </a:p>
        </p:txBody>
      </p:sp>
      <p:sp>
        <p:nvSpPr>
          <p:cNvPr id="481" name="Google Shape;48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9bd420a6a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39bd420a6a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br>
              <a:rPr lang="en-US"/>
            </a:br>
            <a:r>
              <a:rPr lang="en-US"/>
              <a:t>---</a:t>
            </a:r>
            <a:br>
              <a:rPr lang="en-US"/>
            </a:br>
            <a:br>
              <a:rPr lang="en-US"/>
            </a:br>
            <a:r>
              <a:rPr lang="en-US"/>
              <a:t>Feeasy’s roadmap involves market research, tailored product development, and marketing strategies to differentiate itself in the solar and wedding funding spaces while leveraging existing platform strengths.</a:t>
            </a:r>
            <a:br>
              <a:rPr lang="en-US"/>
            </a:br>
            <a:br>
              <a:rPr lang="en-US"/>
            </a:br>
            <a:r>
              <a:rPr lang="en-US"/>
              <a:t>Image source: Microsoft 365 content library</a:t>
            </a:r>
            <a:br>
              <a:rPr lang="en-US"/>
            </a:br>
            <a:endParaRPr/>
          </a:p>
        </p:txBody>
      </p:sp>
      <p:sp>
        <p:nvSpPr>
          <p:cNvPr id="503" name="Google Shape;50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68e7ca8ca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368e7ca8ca1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g368e7ca8ca1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68a3174c93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368a3174c93_2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368a3174c93_2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8dba92c883_5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8dba92c883_5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38dba92c883_5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68f07d84f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368f07d84f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g368f07d84f9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8dba92c883_7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38dba92c883_7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Beyond real estate, Feeasy aims to enter the solar installation and wedding planning funding markets. This section evaluates market trends, opportunities, and strategic approaches for these new verticals.</a:t>
            </a:r>
            <a:endParaRPr/>
          </a:p>
        </p:txBody>
      </p:sp>
      <p:sp>
        <p:nvSpPr>
          <p:cNvPr id="591" name="Google Shape;591;g38dba92c883_7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8dba92c883_7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8dba92c883_7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38dba92c883_7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8dba92c883_7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8dba92c883_7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38dba92c883_7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8dba92c883_7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8dba92c883_7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38dba92c883_7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800">
                <a:latin typeface="Trebuchet MS"/>
                <a:ea typeface="Trebuchet MS"/>
                <a:cs typeface="Trebuchet MS"/>
                <a:sym typeface="Trebuchet MS"/>
              </a:rPr>
              <a:t>The solar installation market is expanding quickly driven by rising demand for renewable energy solutions.</a:t>
            </a:r>
            <a:endParaRPr sz="1800">
              <a:latin typeface="Trebuchet MS"/>
              <a:ea typeface="Trebuchet MS"/>
              <a:cs typeface="Trebuchet MS"/>
              <a:sym typeface="Trebuchet MS"/>
            </a:endParaRPr>
          </a:p>
          <a:p>
            <a:pPr indent="0" lvl="0" marL="0" rtl="0" algn="l">
              <a:lnSpc>
                <a:spcPct val="100000"/>
              </a:lnSpc>
              <a:spcBef>
                <a:spcPts val="0"/>
              </a:spcBef>
              <a:spcAft>
                <a:spcPts val="0"/>
              </a:spcAft>
              <a:buSzPts val="1400"/>
              <a:buNone/>
            </a:pPr>
            <a:r>
              <a:t/>
            </a:r>
            <a:endParaRPr/>
          </a:p>
          <a:p>
            <a:pPr indent="-320040" lvl="0" marL="457200" rtl="0" algn="l">
              <a:spcBef>
                <a:spcPts val="1000"/>
              </a:spcBef>
              <a:spcAft>
                <a:spcPts val="0"/>
              </a:spcAft>
              <a:buClr>
                <a:schemeClr val="dk1"/>
              </a:buClr>
              <a:buSzPts val="1440"/>
              <a:buFont typeface="Noto Sans Symbols"/>
              <a:buChar char="●"/>
            </a:pPr>
            <a:r>
              <a:rPr lang="en-US" sz="1800">
                <a:latin typeface="Trebuchet MS"/>
                <a:ea typeface="Trebuchet MS"/>
                <a:cs typeface="Trebuchet MS"/>
                <a:sym typeface="Trebuchet MS"/>
              </a:rPr>
              <a:t>There is increasing need for innovative financing options to support solar energy adoption and sustainability.</a:t>
            </a:r>
            <a:endParaRPr/>
          </a:p>
          <a:p>
            <a:pPr indent="0" lvl="0" marL="0" rtl="0" algn="l">
              <a:lnSpc>
                <a:spcPct val="100000"/>
              </a:lnSpc>
              <a:spcBef>
                <a:spcPts val="0"/>
              </a:spcBef>
              <a:spcAft>
                <a:spcPts val="0"/>
              </a:spcAft>
              <a:buSzPts val="1400"/>
              <a:buNone/>
            </a:pPr>
            <a:br>
              <a:rPr lang="en-US"/>
            </a:br>
            <a:endParaRPr/>
          </a:p>
        </p:txBody>
      </p:sp>
      <p:sp>
        <p:nvSpPr>
          <p:cNvPr id="196" name="Google Shape;19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8dba92c883_3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38dba92c883_3_4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br>
              <a:rPr lang="en-US"/>
            </a:br>
            <a:r>
              <a:rPr lang="en-US"/>
              <a:t>---</a:t>
            </a:r>
            <a:br>
              <a:rPr lang="en-US"/>
            </a:br>
            <a:br>
              <a:rPr lang="en-US"/>
            </a:br>
            <a:r>
              <a:rPr lang="en-US"/>
              <a:t>The solar market is rapidly growing with increasing demand for green energy financing. Analyzing market data and customer needs will inform Feeasy’s approach to providing tailored funding solutions.</a:t>
            </a:r>
            <a:br>
              <a:rPr lang="en-US"/>
            </a:br>
            <a:br>
              <a:rPr lang="en-US"/>
            </a:br>
            <a:r>
              <a:rPr lang="en-US"/>
              <a:t>Image source: Microsoft 365 content library</a:t>
            </a:r>
            <a:br>
              <a:rPr lang="en-US"/>
            </a:br>
            <a:endParaRPr/>
          </a:p>
        </p:txBody>
      </p:sp>
      <p:sp>
        <p:nvSpPr>
          <p:cNvPr id="207" name="Google Shape;207;g38dba92c883_3_4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65ac30aa4_1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3665ac30aa4_1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br>
              <a:rPr lang="en-US"/>
            </a:br>
            <a:endParaRPr/>
          </a:p>
        </p:txBody>
      </p:sp>
      <p:sp>
        <p:nvSpPr>
          <p:cNvPr id="217" name="Google Shape;217;g3665ac30aa4_1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8dba92c883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8dba92c883_4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1150" lvl="0" marL="457200" rtl="0" algn="l">
              <a:lnSpc>
                <a:spcPct val="115000"/>
              </a:lnSpc>
              <a:spcBef>
                <a:spcPts val="1200"/>
              </a:spcBef>
              <a:spcAft>
                <a:spcPts val="0"/>
              </a:spcAft>
              <a:buClr>
                <a:schemeClr val="dk1"/>
              </a:buClr>
              <a:buSzPts val="1300"/>
              <a:buFont typeface="Trebuchet MS"/>
              <a:buChar char="●"/>
            </a:pPr>
            <a:r>
              <a:rPr lang="en-US" sz="1300">
                <a:latin typeface="Trebuchet MS"/>
                <a:ea typeface="Trebuchet MS"/>
                <a:cs typeface="Trebuchet MS"/>
                <a:sym typeface="Trebuchet MS"/>
              </a:rPr>
              <a:t>Paying the full cost of the solar system upfront.</a:t>
            </a:r>
            <a:endParaRPr sz="1300">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Char char="●"/>
            </a:pPr>
            <a:r>
              <a:rPr b="1" lang="en-US" sz="1300">
                <a:latin typeface="Trebuchet MS"/>
                <a:ea typeface="Trebuchet MS"/>
                <a:cs typeface="Trebuchet MS"/>
                <a:sym typeface="Trebuchet MS"/>
              </a:rPr>
              <a:t>Pros:</a:t>
            </a:r>
            <a:r>
              <a:rPr lang="en-US" sz="1300">
                <a:latin typeface="Trebuchet MS"/>
                <a:ea typeface="Trebuchet MS"/>
                <a:cs typeface="Trebuchet MS"/>
                <a:sym typeface="Trebuchet MS"/>
              </a:rPr>
              <a:t> Highest long-term savings (no interest payments), </a:t>
            </a:r>
            <a:endParaRPr sz="1300">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Char char="●"/>
            </a:pPr>
            <a:r>
              <a:rPr b="1" lang="en-US" sz="1300">
                <a:latin typeface="Trebuchet MS"/>
                <a:ea typeface="Trebuchet MS"/>
                <a:cs typeface="Trebuchet MS"/>
                <a:sym typeface="Trebuchet MS"/>
              </a:rPr>
              <a:t>Cons:</a:t>
            </a:r>
            <a:r>
              <a:rPr lang="en-US" sz="1300">
                <a:latin typeface="Trebuchet MS"/>
                <a:ea typeface="Trebuchet MS"/>
                <a:cs typeface="Trebuchet MS"/>
                <a:sym typeface="Trebuchet MS"/>
              </a:rPr>
              <a:t> Requires a large upfront investment</a:t>
            </a:r>
            <a:endParaRPr sz="1300">
              <a:latin typeface="Trebuchet MS"/>
              <a:ea typeface="Trebuchet MS"/>
              <a:cs typeface="Trebuchet MS"/>
              <a:sym typeface="Trebuchet MS"/>
            </a:endParaRPr>
          </a:p>
          <a:p>
            <a:pPr indent="0" lvl="0" marL="0" rtl="0" algn="l">
              <a:lnSpc>
                <a:spcPct val="115000"/>
              </a:lnSpc>
              <a:spcBef>
                <a:spcPts val="1200"/>
              </a:spcBef>
              <a:spcAft>
                <a:spcPts val="0"/>
              </a:spcAft>
              <a:buNone/>
            </a:pPr>
            <a:r>
              <a:rPr b="1" lang="en-US" sz="1300">
                <a:latin typeface="Trebuchet MS"/>
                <a:ea typeface="Trebuchet MS"/>
                <a:cs typeface="Trebuchet MS"/>
                <a:sym typeface="Trebuchet MS"/>
              </a:rPr>
              <a:t>Personal Loan (Unsecured):</a:t>
            </a:r>
            <a:endParaRPr b="1" sz="1300">
              <a:latin typeface="Trebuchet MS"/>
              <a:ea typeface="Trebuchet MS"/>
              <a:cs typeface="Trebuchet MS"/>
              <a:sym typeface="Trebuchet MS"/>
            </a:endParaRPr>
          </a:p>
          <a:p>
            <a:pPr indent="-311150" lvl="0" marL="457200" rtl="0" algn="l">
              <a:lnSpc>
                <a:spcPct val="115000"/>
              </a:lnSpc>
              <a:spcBef>
                <a:spcPts val="1200"/>
              </a:spcBef>
              <a:spcAft>
                <a:spcPts val="0"/>
              </a:spcAft>
              <a:buClr>
                <a:schemeClr val="dk1"/>
              </a:buClr>
              <a:buSzPts val="1300"/>
              <a:buFont typeface="Trebuchet MS"/>
              <a:buChar char="●"/>
            </a:pPr>
            <a:r>
              <a:rPr lang="en-US" sz="1300">
                <a:latin typeface="Trebuchet MS"/>
                <a:ea typeface="Trebuchet MS"/>
                <a:cs typeface="Trebuchet MS"/>
                <a:sym typeface="Trebuchet MS"/>
              </a:rPr>
              <a:t>Standard loan from a bank or lender based on creditworthiness, not secured by home.</a:t>
            </a:r>
            <a:endParaRPr sz="1300">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Char char="●"/>
            </a:pPr>
            <a:r>
              <a:rPr b="1" lang="en-US" sz="1300">
                <a:latin typeface="Trebuchet MS"/>
                <a:ea typeface="Trebuchet MS"/>
                <a:cs typeface="Trebuchet MS"/>
                <a:sym typeface="Trebuchet MS"/>
              </a:rPr>
              <a:t>Pros:</a:t>
            </a:r>
            <a:r>
              <a:rPr lang="en-US" sz="1300">
                <a:latin typeface="Trebuchet MS"/>
                <a:ea typeface="Trebuchet MS"/>
                <a:cs typeface="Trebuchet MS"/>
                <a:sym typeface="Trebuchet MS"/>
              </a:rPr>
              <a:t> The process is fast, home is not at risk</a:t>
            </a:r>
            <a:endParaRPr sz="1300">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Char char="●"/>
            </a:pPr>
            <a:r>
              <a:rPr b="1" lang="en-US" sz="1300">
                <a:latin typeface="Trebuchet MS"/>
                <a:ea typeface="Trebuchet MS"/>
                <a:cs typeface="Trebuchet MS"/>
                <a:sym typeface="Trebuchet MS"/>
              </a:rPr>
              <a:t>Cons:</a:t>
            </a:r>
            <a:r>
              <a:rPr lang="en-US" sz="1300">
                <a:latin typeface="Trebuchet MS"/>
                <a:ea typeface="Trebuchet MS"/>
                <a:cs typeface="Trebuchet MS"/>
                <a:sym typeface="Trebuchet MS"/>
              </a:rPr>
              <a:t> Interest rates are generally higher and loan terms are shorter, leading to higher monthly payments. Requires good credit for favorable rates.</a:t>
            </a:r>
            <a:endParaRPr sz="1300">
              <a:latin typeface="Trebuchet MS"/>
              <a:ea typeface="Trebuchet MS"/>
              <a:cs typeface="Trebuchet MS"/>
              <a:sym typeface="Trebuchet MS"/>
            </a:endParaRPr>
          </a:p>
          <a:p>
            <a:pPr indent="0" lvl="0" marL="0" rtl="0" algn="l">
              <a:lnSpc>
                <a:spcPct val="115000"/>
              </a:lnSpc>
              <a:spcBef>
                <a:spcPts val="1200"/>
              </a:spcBef>
              <a:spcAft>
                <a:spcPts val="0"/>
              </a:spcAft>
              <a:buNone/>
            </a:pPr>
            <a:r>
              <a:rPr b="1" lang="en-US" sz="1300">
                <a:latin typeface="Trebuchet MS"/>
                <a:ea typeface="Trebuchet MS"/>
                <a:cs typeface="Trebuchet MS"/>
                <a:sym typeface="Trebuchet MS"/>
              </a:rPr>
              <a:t>Home Equity Loan:</a:t>
            </a:r>
            <a:endParaRPr b="1" sz="1300">
              <a:latin typeface="Trebuchet MS"/>
              <a:ea typeface="Trebuchet MS"/>
              <a:cs typeface="Trebuchet MS"/>
              <a:sym typeface="Trebuchet MS"/>
            </a:endParaRPr>
          </a:p>
          <a:p>
            <a:pPr indent="-311150" lvl="0" marL="457200" rtl="0" algn="l">
              <a:lnSpc>
                <a:spcPct val="115000"/>
              </a:lnSpc>
              <a:spcBef>
                <a:spcPts val="1200"/>
              </a:spcBef>
              <a:spcAft>
                <a:spcPts val="0"/>
              </a:spcAft>
              <a:buClr>
                <a:schemeClr val="dk1"/>
              </a:buClr>
              <a:buSzPts val="1300"/>
              <a:buFont typeface="Trebuchet MS"/>
              <a:buChar char="●"/>
            </a:pPr>
            <a:r>
              <a:rPr lang="en-US" sz="1300">
                <a:latin typeface="Trebuchet MS"/>
                <a:ea typeface="Trebuchet MS"/>
                <a:cs typeface="Trebuchet MS"/>
                <a:sym typeface="Trebuchet MS"/>
              </a:rPr>
              <a:t>Borrowing against home's equity to pay for the system.</a:t>
            </a:r>
            <a:endParaRPr sz="1300">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Char char="●"/>
            </a:pPr>
            <a:r>
              <a:rPr b="1" lang="en-US" sz="1300">
                <a:latin typeface="Trebuchet MS"/>
                <a:ea typeface="Trebuchet MS"/>
                <a:cs typeface="Trebuchet MS"/>
                <a:sym typeface="Trebuchet MS"/>
              </a:rPr>
              <a:t>Pros:</a:t>
            </a:r>
            <a:r>
              <a:rPr lang="en-US" sz="1300">
                <a:latin typeface="Trebuchet MS"/>
                <a:ea typeface="Trebuchet MS"/>
                <a:cs typeface="Trebuchet MS"/>
                <a:sym typeface="Trebuchet MS"/>
              </a:rPr>
              <a:t> Interest rates are typically lower than other loans</a:t>
            </a:r>
            <a:endParaRPr sz="1300">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Char char="●"/>
            </a:pPr>
            <a:r>
              <a:rPr b="1" lang="en-US" sz="1300">
                <a:latin typeface="Trebuchet MS"/>
                <a:ea typeface="Trebuchet MS"/>
                <a:cs typeface="Trebuchet MS"/>
                <a:sym typeface="Trebuchet MS"/>
              </a:rPr>
              <a:t>Cons:</a:t>
            </a:r>
            <a:r>
              <a:rPr lang="en-US" sz="1300">
                <a:latin typeface="Trebuchet MS"/>
                <a:ea typeface="Trebuchet MS"/>
                <a:cs typeface="Trebuchet MS"/>
                <a:sym typeface="Trebuchet MS"/>
              </a:rPr>
              <a:t> Home is used as collateral, putting it at risk of foreclosure.</a:t>
            </a:r>
            <a:endParaRPr sz="1300">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1300">
              <a:latin typeface="Trebuchet MS"/>
              <a:ea typeface="Trebuchet MS"/>
              <a:cs typeface="Trebuchet MS"/>
              <a:sym typeface="Trebuchet MS"/>
            </a:endParaRPr>
          </a:p>
          <a:p>
            <a:pPr indent="0" lvl="0" marL="0" rtl="0" algn="l">
              <a:lnSpc>
                <a:spcPct val="115000"/>
              </a:lnSpc>
              <a:spcBef>
                <a:spcPts val="1200"/>
              </a:spcBef>
              <a:spcAft>
                <a:spcPts val="0"/>
              </a:spcAft>
              <a:buClr>
                <a:schemeClr val="dk1"/>
              </a:buClr>
              <a:buSzPts val="1300"/>
              <a:buFont typeface="Arial"/>
              <a:buNone/>
            </a:pPr>
            <a:r>
              <a:rPr b="1" lang="en-US" sz="1300">
                <a:latin typeface="Trebuchet MS"/>
                <a:ea typeface="Trebuchet MS"/>
                <a:cs typeface="Trebuchet MS"/>
                <a:sym typeface="Trebuchet MS"/>
              </a:rPr>
              <a:t>Solar Loan (Specialized):</a:t>
            </a:r>
            <a:endParaRPr b="1" sz="1300">
              <a:latin typeface="Trebuchet MS"/>
              <a:ea typeface="Trebuchet MS"/>
              <a:cs typeface="Trebuchet MS"/>
              <a:sym typeface="Trebuchet MS"/>
            </a:endParaRPr>
          </a:p>
          <a:p>
            <a:pPr indent="-311150" lvl="0" marL="457200" rtl="0" algn="l">
              <a:lnSpc>
                <a:spcPct val="115000"/>
              </a:lnSpc>
              <a:spcBef>
                <a:spcPts val="1200"/>
              </a:spcBef>
              <a:spcAft>
                <a:spcPts val="0"/>
              </a:spcAft>
              <a:buClr>
                <a:schemeClr val="dk1"/>
              </a:buClr>
              <a:buSzPts val="1300"/>
              <a:buFont typeface="Trebuchet MS"/>
              <a:buChar char="●"/>
            </a:pPr>
            <a:r>
              <a:rPr lang="en-US" sz="1300">
                <a:latin typeface="Trebuchet MS"/>
                <a:ea typeface="Trebuchet MS"/>
                <a:cs typeface="Trebuchet MS"/>
                <a:sym typeface="Trebuchet MS"/>
              </a:rPr>
              <a:t>Specifically for solar projects, often offered through installer with long terms (10-25 years). It's the most common financing method.</a:t>
            </a:r>
            <a:endParaRPr sz="1300">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Char char="●"/>
            </a:pPr>
            <a:r>
              <a:rPr b="1" lang="en-US" sz="1300">
                <a:latin typeface="Trebuchet MS"/>
                <a:ea typeface="Trebuchet MS"/>
                <a:cs typeface="Trebuchet MS"/>
                <a:sym typeface="Trebuchet MS"/>
              </a:rPr>
              <a:t>Pros:</a:t>
            </a:r>
            <a:r>
              <a:rPr lang="en-US" sz="1300">
                <a:latin typeface="Trebuchet MS"/>
                <a:ea typeface="Trebuchet MS"/>
                <a:cs typeface="Trebuchet MS"/>
                <a:sym typeface="Trebuchet MS"/>
              </a:rPr>
              <a:t> Often requires $0 down, and long terms keep monthly payments low.</a:t>
            </a:r>
            <a:endParaRPr sz="1300">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Char char="●"/>
            </a:pPr>
            <a:r>
              <a:rPr b="1" lang="en-US" sz="1300">
                <a:latin typeface="Trebuchet MS"/>
                <a:ea typeface="Trebuchet MS"/>
                <a:cs typeface="Trebuchet MS"/>
                <a:sym typeface="Trebuchet MS"/>
              </a:rPr>
              <a:t>Cons:</a:t>
            </a:r>
            <a:r>
              <a:rPr lang="en-US" sz="1300">
                <a:latin typeface="Trebuchet MS"/>
                <a:ea typeface="Trebuchet MS"/>
                <a:cs typeface="Trebuchet MS"/>
                <a:sym typeface="Trebuchet MS"/>
              </a:rPr>
              <a:t> The total cost over the life of the loan is higher due to interest and potential "dealer fees" that increase the principal. Many are structured to require a large prepayment using federal tax credit.</a:t>
            </a:r>
            <a:endParaRPr sz="1300">
              <a:latin typeface="Trebuchet MS"/>
              <a:ea typeface="Trebuchet MS"/>
              <a:cs typeface="Trebuchet MS"/>
              <a:sym typeface="Trebuchet MS"/>
            </a:endParaRPr>
          </a:p>
        </p:txBody>
      </p:sp>
      <p:sp>
        <p:nvSpPr>
          <p:cNvPr id="237" name="Google Shape;237;g38dba92c883_4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8dba92c883_4_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38dba92c883_4_6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300"/>
              <a:t> Why It’s Better</a:t>
            </a:r>
            <a:endParaRPr b="1" sz="1300"/>
          </a:p>
          <a:p>
            <a:pPr indent="0" lvl="0" marL="0" rtl="0" algn="l">
              <a:lnSpc>
                <a:spcPct val="115000"/>
              </a:lnSpc>
              <a:spcBef>
                <a:spcPts val="1200"/>
              </a:spcBef>
              <a:spcAft>
                <a:spcPts val="0"/>
              </a:spcAft>
              <a:buClr>
                <a:schemeClr val="dk1"/>
              </a:buClr>
              <a:buSzPts val="1100"/>
              <a:buFont typeface="Arial"/>
              <a:buNone/>
            </a:pPr>
            <a:r>
              <a:rPr b="1" lang="en-US" sz="1100"/>
              <a:t>✅ 1. Easier to Handle Unexpected Costs</a:t>
            </a:r>
            <a:endParaRPr b="1" sz="1100"/>
          </a:p>
          <a:p>
            <a:pPr indent="0" lvl="0" marL="0" rtl="0" algn="l">
              <a:lnSpc>
                <a:spcPct val="115000"/>
              </a:lnSpc>
              <a:spcBef>
                <a:spcPts val="1200"/>
              </a:spcBef>
              <a:spcAft>
                <a:spcPts val="0"/>
              </a:spcAft>
              <a:buClr>
                <a:schemeClr val="dk1"/>
              </a:buClr>
              <a:buSzPts val="1100"/>
              <a:buFont typeface="Arial"/>
              <a:buNone/>
            </a:pPr>
            <a:r>
              <a:rPr lang="en-US" sz="1100"/>
              <a:t>If your installer finds you need a $1,500 electrical upgrade, a flexible loan lets you </a:t>
            </a:r>
            <a:r>
              <a:rPr b="1" lang="en-US" sz="1100"/>
              <a:t>increase the amount quickly</a:t>
            </a:r>
            <a:r>
              <a:rPr lang="en-US" sz="1100"/>
              <a:t> without starting over.</a:t>
            </a:r>
            <a:br>
              <a:rPr lang="en-US" sz="1100"/>
            </a:br>
            <a:r>
              <a:rPr lang="en-US" sz="1100"/>
              <a:t> Rigid loans may require a full re-approval.</a:t>
            </a:r>
            <a:endParaRPr sz="1100"/>
          </a:p>
          <a:p>
            <a:pPr indent="0" lvl="0" marL="0" rtl="0" algn="l">
              <a:lnSpc>
                <a:spcPct val="115000"/>
              </a:lnSpc>
              <a:spcBef>
                <a:spcPts val="1200"/>
              </a:spcBef>
              <a:spcAft>
                <a:spcPts val="0"/>
              </a:spcAft>
              <a:buClr>
                <a:schemeClr val="dk1"/>
              </a:buClr>
              <a:buSzPts val="1100"/>
              <a:buFont typeface="Arial"/>
              <a:buNone/>
            </a:pPr>
            <a:r>
              <a:rPr b="1" lang="en-US" sz="1100"/>
              <a:t>✅ 2. Matches Real Project Flow</a:t>
            </a:r>
            <a:endParaRPr b="1" sz="1100"/>
          </a:p>
          <a:p>
            <a:pPr indent="0" lvl="0" marL="0" rtl="0" algn="l">
              <a:lnSpc>
                <a:spcPct val="115000"/>
              </a:lnSpc>
              <a:spcBef>
                <a:spcPts val="1200"/>
              </a:spcBef>
              <a:spcAft>
                <a:spcPts val="0"/>
              </a:spcAft>
              <a:buClr>
                <a:schemeClr val="dk1"/>
              </a:buClr>
              <a:buSzPts val="1100"/>
              <a:buFont typeface="Arial"/>
              <a:buNone/>
            </a:pPr>
            <a:r>
              <a:rPr lang="en-US" sz="1100"/>
              <a:t>Solar projects often have </a:t>
            </a:r>
            <a:r>
              <a:rPr b="1" lang="en-US" sz="1100"/>
              <a:t>permits, inspections, and roof work delays</a:t>
            </a:r>
            <a:r>
              <a:rPr lang="en-US" sz="1100"/>
              <a:t>.</a:t>
            </a:r>
            <a:br>
              <a:rPr lang="en-US" sz="1100"/>
            </a:br>
            <a:r>
              <a:rPr lang="en-US" sz="1100"/>
              <a:t> A flexible loan can delay </a:t>
            </a:r>
            <a:r>
              <a:rPr b="1" lang="en-US" sz="1100"/>
              <a:t>funding</a:t>
            </a:r>
            <a:r>
              <a:rPr lang="en-US" sz="1100"/>
              <a:t> until the system passes inspection, so you’re not paying interest early.</a:t>
            </a:r>
            <a:endParaRPr sz="1100"/>
          </a:p>
          <a:p>
            <a:pPr indent="0" lvl="0" marL="0" rtl="0" algn="l">
              <a:lnSpc>
                <a:spcPct val="115000"/>
              </a:lnSpc>
              <a:spcBef>
                <a:spcPts val="1200"/>
              </a:spcBef>
              <a:spcAft>
                <a:spcPts val="0"/>
              </a:spcAft>
              <a:buClr>
                <a:schemeClr val="dk1"/>
              </a:buClr>
              <a:buSzPts val="1100"/>
              <a:buFont typeface="Arial"/>
              <a:buNone/>
            </a:pPr>
            <a:r>
              <a:rPr b="1" lang="en-US" sz="1100"/>
              <a:t>✅ 3. Tax Credit Timing</a:t>
            </a:r>
            <a:endParaRPr b="1" sz="1100"/>
          </a:p>
          <a:p>
            <a:pPr indent="0" lvl="0" marL="0" rtl="0" algn="l">
              <a:lnSpc>
                <a:spcPct val="115000"/>
              </a:lnSpc>
              <a:spcBef>
                <a:spcPts val="1200"/>
              </a:spcBef>
              <a:spcAft>
                <a:spcPts val="0"/>
              </a:spcAft>
              <a:buClr>
                <a:schemeClr val="dk1"/>
              </a:buClr>
              <a:buSzPts val="1100"/>
              <a:buFont typeface="Arial"/>
              <a:buNone/>
            </a:pPr>
            <a:r>
              <a:rPr lang="en-US" sz="1100"/>
              <a:t>Many flexible loans allow you to </a:t>
            </a:r>
            <a:r>
              <a:rPr b="1" lang="en-US" sz="1100"/>
              <a:t>apply your tax credit later</a:t>
            </a:r>
            <a:r>
              <a:rPr lang="en-US" sz="1100"/>
              <a:t> without penalty or payment increase right away — giving you time to receive your refund and pay down the balance.</a:t>
            </a:r>
            <a:endParaRPr sz="1100"/>
          </a:p>
          <a:p>
            <a:pPr indent="0" lvl="0" marL="0" rtl="0" algn="l">
              <a:lnSpc>
                <a:spcPct val="115000"/>
              </a:lnSpc>
              <a:spcBef>
                <a:spcPts val="1200"/>
              </a:spcBef>
              <a:spcAft>
                <a:spcPts val="0"/>
              </a:spcAft>
              <a:buClr>
                <a:schemeClr val="dk1"/>
              </a:buClr>
              <a:buSzPts val="1100"/>
              <a:buFont typeface="Arial"/>
              <a:buNone/>
            </a:pPr>
            <a:r>
              <a:rPr b="1" lang="en-US" sz="1100"/>
              <a:t>✅ 4. Easier Cash Flow Management</a:t>
            </a:r>
            <a:endParaRPr b="1" sz="1100"/>
          </a:p>
          <a:p>
            <a:pPr indent="0" lvl="0" marL="0" rtl="0" algn="l">
              <a:lnSpc>
                <a:spcPct val="115000"/>
              </a:lnSpc>
              <a:spcBef>
                <a:spcPts val="1200"/>
              </a:spcBef>
              <a:spcAft>
                <a:spcPts val="0"/>
              </a:spcAft>
              <a:buClr>
                <a:schemeClr val="dk1"/>
              </a:buClr>
              <a:buSzPts val="1100"/>
              <a:buFont typeface="Arial"/>
              <a:buNone/>
            </a:pPr>
            <a:r>
              <a:rPr lang="en-US" sz="1100"/>
              <a:t>If your payments can be </a:t>
            </a:r>
            <a:r>
              <a:rPr b="1" lang="en-US" sz="1100"/>
              <a:t>recalculated</a:t>
            </a:r>
            <a:r>
              <a:rPr lang="en-US" sz="1100"/>
              <a:t> after you make a lump-sum payment (like from your tax credit), you can lower your monthly payments rather than just shortening the term.</a:t>
            </a:r>
            <a:endParaRPr sz="1100"/>
          </a:p>
          <a:p>
            <a:pPr indent="0" lvl="0" marL="0" rtl="0" algn="l">
              <a:lnSpc>
                <a:spcPct val="100000"/>
              </a:lnSpc>
              <a:spcBef>
                <a:spcPts val="1200"/>
              </a:spcBef>
              <a:spcAft>
                <a:spcPts val="0"/>
              </a:spcAft>
              <a:buSzPts val="1400"/>
              <a:buNone/>
            </a:pPr>
            <a:r>
              <a:t/>
            </a:r>
            <a:endParaRPr/>
          </a:p>
        </p:txBody>
      </p:sp>
      <p:sp>
        <p:nvSpPr>
          <p:cNvPr id="245" name="Google Shape;245;g38dba92c883_4_6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8dba92c883_4_8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38dba92c883_4_8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br>
              <a:rPr lang="en-US"/>
            </a:br>
            <a:r>
              <a:rPr lang="en-US"/>
              <a:t>---</a:t>
            </a:r>
            <a:br>
              <a:rPr lang="en-US"/>
            </a:br>
            <a:br>
              <a:rPr lang="en-US"/>
            </a:br>
            <a:r>
              <a:rPr lang="en-US"/>
              <a:t>The solar market is rapidly growing with increasing demand for green energy financing. Analyzing market data and customer needs will inform Feeasy’s approach to providing tailored funding solutions.</a:t>
            </a:r>
            <a:br>
              <a:rPr lang="en-US"/>
            </a:br>
            <a:br>
              <a:rPr lang="en-US"/>
            </a:br>
            <a:r>
              <a:rPr lang="en-US"/>
              <a:t>Image source: Microsoft 365 content library</a:t>
            </a:r>
            <a:br>
              <a:rPr lang="en-US"/>
            </a:br>
            <a:endParaRPr/>
          </a:p>
        </p:txBody>
      </p:sp>
      <p:sp>
        <p:nvSpPr>
          <p:cNvPr id="267" name="Google Shape;267;g38dba92c883_4_8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8dba92c883_4_10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38dba92c883_4_10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br>
              <a:rPr lang="en-US"/>
            </a:br>
            <a:r>
              <a:rPr lang="en-US"/>
              <a:t>---</a:t>
            </a:r>
            <a:br>
              <a:rPr lang="en-US"/>
            </a:br>
            <a:br>
              <a:rPr lang="en-US"/>
            </a:br>
            <a:r>
              <a:rPr lang="en-US"/>
              <a:t>The solar market is rapidly growing with increasing demand for green energy financing. Analyzing market data and customer needs will inform Feeasy’s approach to providing tailored funding solutions.</a:t>
            </a:r>
            <a:br>
              <a:rPr lang="en-US"/>
            </a:br>
            <a:br>
              <a:rPr lang="en-US"/>
            </a:br>
            <a:r>
              <a:rPr lang="en-US"/>
              <a:t>Image source: Microsoft 365 content library</a:t>
            </a:r>
            <a:br>
              <a:rPr lang="en-US"/>
            </a:br>
            <a:endParaRPr/>
          </a:p>
        </p:txBody>
      </p:sp>
      <p:sp>
        <p:nvSpPr>
          <p:cNvPr id="299" name="Google Shape;299;g38dba92c883_4_10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g38dba92c883_0_807"/>
          <p:cNvGrpSpPr/>
          <p:nvPr/>
        </p:nvGrpSpPr>
        <p:grpSpPr>
          <a:xfrm>
            <a:off x="0" y="-8467"/>
            <a:ext cx="12192133" cy="6866580"/>
            <a:chOff x="0" y="-8467"/>
            <a:chExt cx="12192133" cy="6866580"/>
          </a:xfrm>
        </p:grpSpPr>
        <p:sp>
          <p:nvSpPr>
            <p:cNvPr id="28" name="Google Shape;28;g38dba92c883_0_807"/>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800"/>
              </a:schemeClr>
            </a:solidFill>
            <a:ln>
              <a:noFill/>
            </a:ln>
          </p:spPr>
        </p:sp>
        <p:cxnSp>
          <p:nvCxnSpPr>
            <p:cNvPr id="29" name="Google Shape;29;g38dba92c883_0_807"/>
            <p:cNvCxnSpPr/>
            <p:nvPr/>
          </p:nvCxnSpPr>
          <p:spPr>
            <a:xfrm>
              <a:off x="9371012" y="0"/>
              <a:ext cx="1219200" cy="6858000"/>
            </a:xfrm>
            <a:prstGeom prst="straightConnector1">
              <a:avLst/>
            </a:prstGeom>
            <a:noFill/>
            <a:ln cap="flat" cmpd="sng" w="9525">
              <a:solidFill>
                <a:schemeClr val="accent1">
                  <a:alpha val="69800"/>
                </a:schemeClr>
              </a:solidFill>
              <a:prstDash val="solid"/>
              <a:round/>
              <a:headEnd len="sm" w="sm" type="none"/>
              <a:tailEnd len="sm" w="sm" type="none"/>
            </a:ln>
          </p:spPr>
        </p:cxnSp>
        <p:cxnSp>
          <p:nvCxnSpPr>
            <p:cNvPr id="30" name="Google Shape;30;g38dba92c883_0_807"/>
            <p:cNvCxnSpPr/>
            <p:nvPr/>
          </p:nvCxnSpPr>
          <p:spPr>
            <a:xfrm flipH="1">
              <a:off x="7425125" y="3681413"/>
              <a:ext cx="4763700" cy="3176700"/>
            </a:xfrm>
            <a:prstGeom prst="straightConnector1">
              <a:avLst/>
            </a:prstGeom>
            <a:noFill/>
            <a:ln cap="flat" cmpd="sng" w="9525">
              <a:solidFill>
                <a:schemeClr val="accent1">
                  <a:alpha val="69800"/>
                </a:schemeClr>
              </a:solidFill>
              <a:prstDash val="solid"/>
              <a:round/>
              <a:headEnd len="sm" w="sm" type="none"/>
              <a:tailEnd len="sm" w="sm" type="none"/>
            </a:ln>
          </p:spPr>
        </p:cxnSp>
        <p:sp>
          <p:nvSpPr>
            <p:cNvPr id="31" name="Google Shape;31;g38dba92c883_0_807"/>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90"/>
              </a:schemeClr>
            </a:solidFill>
            <a:ln>
              <a:noFill/>
            </a:ln>
          </p:spPr>
        </p:sp>
        <p:sp>
          <p:nvSpPr>
            <p:cNvPr id="32" name="Google Shape;32;g38dba92c883_0_807"/>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g38dba92c883_0_807"/>
            <p:cNvSpPr/>
            <p:nvPr/>
          </p:nvSpPr>
          <p:spPr>
            <a:xfrm>
              <a:off x="8932333" y="3048000"/>
              <a:ext cx="3259800" cy="3810000"/>
            </a:xfrm>
            <a:prstGeom prst="triangle">
              <a:avLst>
                <a:gd fmla="val 100000" name="adj"/>
              </a:avLst>
            </a:prstGeom>
            <a:solidFill>
              <a:srgbClr val="0B5394">
                <a:alpha val="6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38dba92c883_0_807"/>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0B5394">
                <a:alpha val="49800"/>
              </a:srgbClr>
            </a:solidFill>
            <a:ln>
              <a:noFill/>
            </a:ln>
          </p:spPr>
        </p:sp>
        <p:sp>
          <p:nvSpPr>
            <p:cNvPr id="35" name="Google Shape;35;g38dba92c883_0_807"/>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0"/>
              </a:schemeClr>
            </a:solidFill>
            <a:ln>
              <a:noFill/>
            </a:ln>
          </p:spPr>
        </p:sp>
        <p:sp>
          <p:nvSpPr>
            <p:cNvPr id="36" name="Google Shape;36;g38dba92c883_0_807"/>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0075A2">
                <a:alpha val="80000"/>
              </a:srgbClr>
            </a:solidFill>
            <a:ln>
              <a:noFill/>
            </a:ln>
          </p:spPr>
        </p:sp>
        <p:sp>
          <p:nvSpPr>
            <p:cNvPr id="37" name="Google Shape;37;g38dba92c883_0_807"/>
            <p:cNvSpPr/>
            <p:nvPr/>
          </p:nvSpPr>
          <p:spPr>
            <a:xfrm>
              <a:off x="10371666" y="3589867"/>
              <a:ext cx="1817100" cy="3268200"/>
            </a:xfrm>
            <a:prstGeom prst="triangle">
              <a:avLst>
                <a:gd fmla="val 100000" name="adj"/>
              </a:avLst>
            </a:prstGeom>
            <a:solidFill>
              <a:srgbClr val="0B5394">
                <a:alpha val="6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g38dba92c883_0_807"/>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g38dba92c883_0_807"/>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40" name="Google Shape;40;g38dba92c883_0_807"/>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g38dba92c883_0_807"/>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g38dba92c883_0_807"/>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g38dba92c883_0_875"/>
          <p:cNvSpPr txBox="1"/>
          <p:nvPr>
            <p:ph type="title"/>
          </p:nvPr>
        </p:nvSpPr>
        <p:spPr>
          <a:xfrm>
            <a:off x="677335" y="609600"/>
            <a:ext cx="8596800" cy="3403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g38dba92c883_0_875"/>
          <p:cNvSpPr txBox="1"/>
          <p:nvPr>
            <p:ph idx="1" type="body"/>
          </p:nvPr>
        </p:nvSpPr>
        <p:spPr>
          <a:xfrm>
            <a:off x="677335" y="4470400"/>
            <a:ext cx="8596800" cy="15711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7" name="Google Shape;97;g38dba92c883_0_875"/>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g38dba92c883_0_875"/>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g38dba92c883_0_875"/>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g38dba92c883_0_881"/>
          <p:cNvSpPr txBox="1"/>
          <p:nvPr>
            <p:ph type="title"/>
          </p:nvPr>
        </p:nvSpPr>
        <p:spPr>
          <a:xfrm>
            <a:off x="931334" y="609600"/>
            <a:ext cx="8094000" cy="302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g38dba92c883_0_881"/>
          <p:cNvSpPr txBox="1"/>
          <p:nvPr>
            <p:ph idx="1" type="body"/>
          </p:nvPr>
        </p:nvSpPr>
        <p:spPr>
          <a:xfrm>
            <a:off x="1366139" y="3632200"/>
            <a:ext cx="7224600"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3" name="Google Shape;103;g38dba92c883_0_881"/>
          <p:cNvSpPr txBox="1"/>
          <p:nvPr>
            <p:ph idx="2" type="body"/>
          </p:nvPr>
        </p:nvSpPr>
        <p:spPr>
          <a:xfrm>
            <a:off x="677335" y="4470400"/>
            <a:ext cx="8596800" cy="15711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4" name="Google Shape;104;g38dba92c883_0_881"/>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g38dba92c883_0_881"/>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g38dba92c883_0_881"/>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g38dba92c883_0_881"/>
          <p:cNvSpPr txBox="1"/>
          <p:nvPr/>
        </p:nvSpPr>
        <p:spPr>
          <a:xfrm>
            <a:off x="541870" y="790378"/>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rgbClr val="56A9F3"/>
                </a:solidFill>
                <a:latin typeface="Arial"/>
                <a:ea typeface="Arial"/>
                <a:cs typeface="Arial"/>
                <a:sym typeface="Arial"/>
              </a:rPr>
              <a:t>“</a:t>
            </a:r>
            <a:endParaRPr/>
          </a:p>
        </p:txBody>
      </p:sp>
      <p:sp>
        <p:nvSpPr>
          <p:cNvPr id="108" name="Google Shape;108;g38dba92c883_0_881"/>
          <p:cNvSpPr txBox="1"/>
          <p:nvPr/>
        </p:nvSpPr>
        <p:spPr>
          <a:xfrm>
            <a:off x="8893011" y="2886556"/>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rgbClr val="56A9F3"/>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g38dba92c883_0_890"/>
          <p:cNvSpPr txBox="1"/>
          <p:nvPr>
            <p:ph type="title"/>
          </p:nvPr>
        </p:nvSpPr>
        <p:spPr>
          <a:xfrm>
            <a:off x="677335" y="1931988"/>
            <a:ext cx="8596800" cy="2595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g38dba92c883_0_890"/>
          <p:cNvSpPr txBox="1"/>
          <p:nvPr>
            <p:ph idx="1" type="body"/>
          </p:nvPr>
        </p:nvSpPr>
        <p:spPr>
          <a:xfrm>
            <a:off x="677335" y="4527448"/>
            <a:ext cx="8596800" cy="15138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2" name="Google Shape;112;g38dba92c883_0_890"/>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g38dba92c883_0_890"/>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g38dba92c883_0_890"/>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g38dba92c883_0_896"/>
          <p:cNvSpPr txBox="1"/>
          <p:nvPr>
            <p:ph type="title"/>
          </p:nvPr>
        </p:nvSpPr>
        <p:spPr>
          <a:xfrm>
            <a:off x="931334" y="609600"/>
            <a:ext cx="8094000" cy="302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g38dba92c883_0_896"/>
          <p:cNvSpPr txBox="1"/>
          <p:nvPr>
            <p:ph idx="1" type="body"/>
          </p:nvPr>
        </p:nvSpPr>
        <p:spPr>
          <a:xfrm>
            <a:off x="677332" y="4013200"/>
            <a:ext cx="8596800" cy="514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8" name="Google Shape;118;g38dba92c883_0_896"/>
          <p:cNvSpPr txBox="1"/>
          <p:nvPr>
            <p:ph idx="2" type="body"/>
          </p:nvPr>
        </p:nvSpPr>
        <p:spPr>
          <a:xfrm>
            <a:off x="677335" y="4527448"/>
            <a:ext cx="8596800" cy="15138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9" name="Google Shape;119;g38dba92c883_0_896"/>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g38dba92c883_0_896"/>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g38dba92c883_0_896"/>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g38dba92c883_0_896"/>
          <p:cNvSpPr txBox="1"/>
          <p:nvPr/>
        </p:nvSpPr>
        <p:spPr>
          <a:xfrm>
            <a:off x="541870" y="790378"/>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rgbClr val="56A9F3"/>
                </a:solidFill>
                <a:latin typeface="Arial"/>
                <a:ea typeface="Arial"/>
                <a:cs typeface="Arial"/>
                <a:sym typeface="Arial"/>
              </a:rPr>
              <a:t>“</a:t>
            </a:r>
            <a:endParaRPr/>
          </a:p>
        </p:txBody>
      </p:sp>
      <p:sp>
        <p:nvSpPr>
          <p:cNvPr id="123" name="Google Shape;123;g38dba92c883_0_896"/>
          <p:cNvSpPr txBox="1"/>
          <p:nvPr/>
        </p:nvSpPr>
        <p:spPr>
          <a:xfrm>
            <a:off x="8893011" y="2886556"/>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rgbClr val="56A9F3"/>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g38dba92c883_0_905"/>
          <p:cNvSpPr txBox="1"/>
          <p:nvPr>
            <p:ph type="title"/>
          </p:nvPr>
        </p:nvSpPr>
        <p:spPr>
          <a:xfrm>
            <a:off x="685799" y="609600"/>
            <a:ext cx="8588100" cy="302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g38dba92c883_0_905"/>
          <p:cNvSpPr txBox="1"/>
          <p:nvPr>
            <p:ph idx="1" type="body"/>
          </p:nvPr>
        </p:nvSpPr>
        <p:spPr>
          <a:xfrm>
            <a:off x="677332" y="4013200"/>
            <a:ext cx="8596800" cy="514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7" name="Google Shape;127;g38dba92c883_0_905"/>
          <p:cNvSpPr txBox="1"/>
          <p:nvPr>
            <p:ph idx="2" type="body"/>
          </p:nvPr>
        </p:nvSpPr>
        <p:spPr>
          <a:xfrm>
            <a:off x="677335" y="4527448"/>
            <a:ext cx="8596800" cy="15138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8" name="Google Shape;128;g38dba92c883_0_905"/>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g38dba92c883_0_905"/>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g38dba92c883_0_905"/>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g38dba92c883_0_91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g38dba92c883_0_912"/>
          <p:cNvSpPr txBox="1"/>
          <p:nvPr>
            <p:ph idx="1" type="body"/>
          </p:nvPr>
        </p:nvSpPr>
        <p:spPr>
          <a:xfrm rot="5400000">
            <a:off x="3035202" y="-197411"/>
            <a:ext cx="3880800" cy="85968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g38dba92c883_0_912"/>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38dba92c883_0_912"/>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g38dba92c883_0_912"/>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g38dba92c883_0_918"/>
          <p:cNvSpPr txBox="1"/>
          <p:nvPr>
            <p:ph type="title"/>
          </p:nvPr>
        </p:nvSpPr>
        <p:spPr>
          <a:xfrm rot="5400000">
            <a:off x="5994316" y="2582999"/>
            <a:ext cx="5251500" cy="13047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g38dba92c883_0_918"/>
          <p:cNvSpPr txBox="1"/>
          <p:nvPr>
            <p:ph idx="1" type="body"/>
          </p:nvPr>
        </p:nvSpPr>
        <p:spPr>
          <a:xfrm rot="5400000">
            <a:off x="1581635" y="-294750"/>
            <a:ext cx="5251500" cy="70602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g38dba92c883_0_918"/>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g38dba92c883_0_918"/>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38dba92c883_0_918"/>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K_content">
  <p:cSld name="OK_content">
    <p:spTree>
      <p:nvGrpSpPr>
        <p:cNvPr id="143" name="Shape 143"/>
        <p:cNvGrpSpPr/>
        <p:nvPr/>
      </p:nvGrpSpPr>
      <p:grpSpPr>
        <a:xfrm>
          <a:off x="0" y="0"/>
          <a:ext cx="0" cy="0"/>
          <a:chOff x="0" y="0"/>
          <a:chExt cx="0" cy="0"/>
        </a:xfrm>
      </p:grpSpPr>
      <p:sp>
        <p:nvSpPr>
          <p:cNvPr id="144" name="Google Shape;144;g39bd420a6a8_0_114"/>
          <p:cNvSpPr txBox="1"/>
          <p:nvPr>
            <p:ph idx="1" type="body"/>
          </p:nvPr>
        </p:nvSpPr>
        <p:spPr>
          <a:xfrm>
            <a:off x="385762" y="802298"/>
            <a:ext cx="11418900" cy="576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2"/>
              </a:buClr>
              <a:buSzPts val="1800"/>
              <a:buChar char="►"/>
              <a:defRPr b="0" sz="1800">
                <a:solidFill>
                  <a:schemeClr val="lt2"/>
                </a:solidFill>
                <a:latin typeface="Verdana"/>
                <a:ea typeface="Verdana"/>
                <a:cs typeface="Verdana"/>
                <a:sym typeface="Verdana"/>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g39bd420a6a8_0_114"/>
          <p:cNvSpPr txBox="1"/>
          <p:nvPr>
            <p:ph type="title"/>
          </p:nvPr>
        </p:nvSpPr>
        <p:spPr>
          <a:xfrm>
            <a:off x="384174" y="381000"/>
            <a:ext cx="11420400" cy="48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400"/>
              <a:buFont typeface="Verdana"/>
              <a:buNone/>
              <a:defRPr sz="2400">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g39bd420a6a8_0_114"/>
          <p:cNvSpPr txBox="1"/>
          <p:nvPr>
            <p:ph idx="11" type="ftr"/>
          </p:nvPr>
        </p:nvSpPr>
        <p:spPr>
          <a:xfrm>
            <a:off x="2318941" y="6460383"/>
            <a:ext cx="5847600" cy="24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05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guide id="2" pos="3885">
          <p15:clr>
            <a:srgbClr val="FBAE40"/>
          </p15:clr>
        </p15:guide>
        <p15:guide id="3" pos="37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g38dba92c883_0_824"/>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g38dba92c883_0_824"/>
          <p:cNvSpPr txBox="1"/>
          <p:nvPr>
            <p:ph idx="1" type="body"/>
          </p:nvPr>
        </p:nvSpPr>
        <p:spPr>
          <a:xfrm>
            <a:off x="677334" y="2160589"/>
            <a:ext cx="4184100" cy="38808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6" name="Google Shape;46;g38dba92c883_0_824"/>
          <p:cNvSpPr txBox="1"/>
          <p:nvPr>
            <p:ph idx="2" type="body"/>
          </p:nvPr>
        </p:nvSpPr>
        <p:spPr>
          <a:xfrm>
            <a:off x="5089970" y="2160589"/>
            <a:ext cx="4184100" cy="38808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7" name="Google Shape;47;g38dba92c883_0_824"/>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g38dba92c883_0_824"/>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g38dba92c883_0_824"/>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38dba92c883_0_831"/>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g38dba92c883_0_831"/>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3" name="Google Shape;53;g38dba92c883_0_831"/>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g38dba92c883_0_831"/>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g38dba92c883_0_831"/>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g38dba92c883_0_837"/>
          <p:cNvSpPr txBox="1"/>
          <p:nvPr>
            <p:ph type="title"/>
          </p:nvPr>
        </p:nvSpPr>
        <p:spPr>
          <a:xfrm>
            <a:off x="677335" y="2700867"/>
            <a:ext cx="8596800" cy="182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g38dba92c883_0_837"/>
          <p:cNvSpPr txBox="1"/>
          <p:nvPr>
            <p:ph idx="1" type="body"/>
          </p:nvPr>
        </p:nvSpPr>
        <p:spPr>
          <a:xfrm>
            <a:off x="677335" y="4527448"/>
            <a:ext cx="8596800"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9" name="Google Shape;59;g38dba92c883_0_837"/>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g38dba92c883_0_837"/>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g38dba92c883_0_837"/>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g38dba92c883_0_84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g38dba92c883_0_843"/>
          <p:cNvSpPr txBox="1"/>
          <p:nvPr>
            <p:ph idx="1" type="body"/>
          </p:nvPr>
        </p:nvSpPr>
        <p:spPr>
          <a:xfrm>
            <a:off x="675745" y="2160983"/>
            <a:ext cx="4185600" cy="5763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g38dba92c883_0_843"/>
          <p:cNvSpPr txBox="1"/>
          <p:nvPr>
            <p:ph idx="2" type="body"/>
          </p:nvPr>
        </p:nvSpPr>
        <p:spPr>
          <a:xfrm>
            <a:off x="675745" y="2737245"/>
            <a:ext cx="4185600" cy="33042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6" name="Google Shape;66;g38dba92c883_0_843"/>
          <p:cNvSpPr txBox="1"/>
          <p:nvPr>
            <p:ph idx="3" type="body"/>
          </p:nvPr>
        </p:nvSpPr>
        <p:spPr>
          <a:xfrm>
            <a:off x="5088383" y="2160983"/>
            <a:ext cx="4185600" cy="5763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7" name="Google Shape;67;g38dba92c883_0_843"/>
          <p:cNvSpPr txBox="1"/>
          <p:nvPr>
            <p:ph idx="4" type="body"/>
          </p:nvPr>
        </p:nvSpPr>
        <p:spPr>
          <a:xfrm>
            <a:off x="5088384" y="2737245"/>
            <a:ext cx="4185600" cy="33042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8" name="Google Shape;68;g38dba92c883_0_843"/>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g38dba92c883_0_843"/>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g38dba92c883_0_843"/>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g38dba92c883_0_85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g38dba92c883_0_852"/>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g38dba92c883_0_852"/>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g38dba92c883_0_852"/>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g38dba92c883_0_857"/>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g38dba92c883_0_857"/>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g38dba92c883_0_857"/>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g38dba92c883_0_861"/>
          <p:cNvSpPr txBox="1"/>
          <p:nvPr>
            <p:ph type="title"/>
          </p:nvPr>
        </p:nvSpPr>
        <p:spPr>
          <a:xfrm>
            <a:off x="677334" y="1498604"/>
            <a:ext cx="3854400" cy="1278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g38dba92c883_0_861"/>
          <p:cNvSpPr txBox="1"/>
          <p:nvPr>
            <p:ph idx="1" type="body"/>
          </p:nvPr>
        </p:nvSpPr>
        <p:spPr>
          <a:xfrm>
            <a:off x="4760461" y="514924"/>
            <a:ext cx="4513500" cy="552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3" name="Google Shape;83;g38dba92c883_0_861"/>
          <p:cNvSpPr txBox="1"/>
          <p:nvPr>
            <p:ph idx="2" type="body"/>
          </p:nvPr>
        </p:nvSpPr>
        <p:spPr>
          <a:xfrm>
            <a:off x="677334" y="2777069"/>
            <a:ext cx="3854400" cy="25845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4" name="Google Shape;84;g38dba92c883_0_861"/>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g38dba92c883_0_861"/>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g38dba92c883_0_861"/>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g38dba92c883_0_868"/>
          <p:cNvSpPr txBox="1"/>
          <p:nvPr>
            <p:ph type="title"/>
          </p:nvPr>
        </p:nvSpPr>
        <p:spPr>
          <a:xfrm>
            <a:off x="677334" y="4800600"/>
            <a:ext cx="85968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g38dba92c883_0_868"/>
          <p:cNvSpPr/>
          <p:nvPr>
            <p:ph idx="2" type="pic"/>
          </p:nvPr>
        </p:nvSpPr>
        <p:spPr>
          <a:xfrm>
            <a:off x="677334" y="609600"/>
            <a:ext cx="8596800" cy="3845700"/>
          </a:xfrm>
          <a:prstGeom prst="rect">
            <a:avLst/>
          </a:prstGeom>
          <a:noFill/>
          <a:ln>
            <a:noFill/>
          </a:ln>
        </p:spPr>
      </p:sp>
      <p:sp>
        <p:nvSpPr>
          <p:cNvPr id="90" name="Google Shape;90;g38dba92c883_0_868"/>
          <p:cNvSpPr txBox="1"/>
          <p:nvPr>
            <p:ph idx="1" type="body"/>
          </p:nvPr>
        </p:nvSpPr>
        <p:spPr>
          <a:xfrm>
            <a:off x="677334" y="5367338"/>
            <a:ext cx="8596800" cy="6741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g38dba92c883_0_868"/>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g38dba92c883_0_868"/>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g38dba92c883_0_868"/>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g38dba92c883_0_790"/>
          <p:cNvGrpSpPr/>
          <p:nvPr/>
        </p:nvGrpSpPr>
        <p:grpSpPr>
          <a:xfrm>
            <a:off x="0" y="-8467"/>
            <a:ext cx="12192133" cy="6866580"/>
            <a:chOff x="0" y="-8467"/>
            <a:chExt cx="12192133" cy="6866580"/>
          </a:xfrm>
        </p:grpSpPr>
        <p:cxnSp>
          <p:nvCxnSpPr>
            <p:cNvPr id="11" name="Google Shape;11;g38dba92c883_0_790"/>
            <p:cNvCxnSpPr/>
            <p:nvPr/>
          </p:nvCxnSpPr>
          <p:spPr>
            <a:xfrm>
              <a:off x="9371012" y="0"/>
              <a:ext cx="1219200" cy="6858000"/>
            </a:xfrm>
            <a:prstGeom prst="straightConnector1">
              <a:avLst/>
            </a:prstGeom>
            <a:noFill/>
            <a:ln cap="flat" cmpd="sng" w="9525">
              <a:solidFill>
                <a:schemeClr val="accent1">
                  <a:alpha val="69800"/>
                </a:schemeClr>
              </a:solidFill>
              <a:prstDash val="solid"/>
              <a:round/>
              <a:headEnd len="sm" w="sm" type="none"/>
              <a:tailEnd len="sm" w="sm" type="none"/>
            </a:ln>
          </p:spPr>
        </p:cxnSp>
        <p:cxnSp>
          <p:nvCxnSpPr>
            <p:cNvPr id="12" name="Google Shape;12;g38dba92c883_0_790"/>
            <p:cNvCxnSpPr/>
            <p:nvPr/>
          </p:nvCxnSpPr>
          <p:spPr>
            <a:xfrm flipH="1">
              <a:off x="7425125" y="3681413"/>
              <a:ext cx="4763700" cy="3176700"/>
            </a:xfrm>
            <a:prstGeom prst="straightConnector1">
              <a:avLst/>
            </a:prstGeom>
            <a:noFill/>
            <a:ln cap="flat" cmpd="sng" w="9525">
              <a:solidFill>
                <a:schemeClr val="accent1">
                  <a:alpha val="69800"/>
                </a:schemeClr>
              </a:solidFill>
              <a:prstDash val="solid"/>
              <a:round/>
              <a:headEnd len="sm" w="sm" type="none"/>
              <a:tailEnd len="sm" w="sm" type="none"/>
            </a:ln>
          </p:spPr>
        </p:cxnSp>
        <p:sp>
          <p:nvSpPr>
            <p:cNvPr id="13" name="Google Shape;13;g38dba92c883_0_790"/>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90"/>
              </a:schemeClr>
            </a:solidFill>
            <a:ln>
              <a:noFill/>
            </a:ln>
          </p:spPr>
        </p:sp>
        <p:sp>
          <p:nvSpPr>
            <p:cNvPr id="14" name="Google Shape;14;g38dba92c883_0_790"/>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g38dba92c883_0_790"/>
            <p:cNvSpPr/>
            <p:nvPr/>
          </p:nvSpPr>
          <p:spPr>
            <a:xfrm>
              <a:off x="8932333" y="3048000"/>
              <a:ext cx="3259800" cy="3810000"/>
            </a:xfrm>
            <a:prstGeom prst="triangle">
              <a:avLst>
                <a:gd fmla="val 100000" name="adj"/>
              </a:avLst>
            </a:prstGeom>
            <a:solidFill>
              <a:srgbClr val="0B5394">
                <a:alpha val="6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g38dba92c883_0_790"/>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0B5394">
                <a:alpha val="49800"/>
              </a:srgbClr>
            </a:solidFill>
            <a:ln>
              <a:noFill/>
            </a:ln>
          </p:spPr>
        </p:sp>
        <p:sp>
          <p:nvSpPr>
            <p:cNvPr id="17" name="Google Shape;17;g38dba92c883_0_790"/>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0"/>
              </a:schemeClr>
            </a:solidFill>
            <a:ln>
              <a:noFill/>
            </a:ln>
          </p:spPr>
        </p:sp>
        <p:sp>
          <p:nvSpPr>
            <p:cNvPr id="18" name="Google Shape;18;g38dba92c883_0_790"/>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0075A2">
                <a:alpha val="80000"/>
              </a:srgbClr>
            </a:solidFill>
            <a:ln>
              <a:noFill/>
            </a:ln>
          </p:spPr>
        </p:sp>
        <p:sp>
          <p:nvSpPr>
            <p:cNvPr id="19" name="Google Shape;19;g38dba92c883_0_790"/>
            <p:cNvSpPr/>
            <p:nvPr/>
          </p:nvSpPr>
          <p:spPr>
            <a:xfrm>
              <a:off x="10371666" y="3589867"/>
              <a:ext cx="1817100" cy="3268200"/>
            </a:xfrm>
            <a:prstGeom prst="triangle">
              <a:avLst>
                <a:gd fmla="val 100000" name="adj"/>
              </a:avLst>
            </a:prstGeom>
            <a:solidFill>
              <a:srgbClr val="0B5394">
                <a:alpha val="6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38dba92c883_0_790"/>
            <p:cNvSpPr/>
            <p:nvPr/>
          </p:nvSpPr>
          <p:spPr>
            <a:xfrm>
              <a:off x="0" y="4013200"/>
              <a:ext cx="448800" cy="2844900"/>
            </a:xfrm>
            <a:prstGeom prst="triangle">
              <a:avLst>
                <a:gd fmla="val 0" name="adj"/>
              </a:avLst>
            </a:prstGeom>
            <a:solidFill>
              <a:schemeClr val="accen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g38dba92c883_0_79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marR="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algn="l">
              <a:spcBef>
                <a:spcPts val="0"/>
              </a:spcBef>
              <a:spcAft>
                <a:spcPts val="0"/>
              </a:spcAft>
              <a:buSzPts val="1400"/>
              <a:buNone/>
              <a:defRPr b="0" i="0" sz="1800" u="none" cap="none" strike="noStrike">
                <a:solidFill>
                  <a:schemeClr val="dk2"/>
                </a:solidFill>
              </a:defRPr>
            </a:lvl2pPr>
            <a:lvl3pPr lvl="2" marR="0" algn="l">
              <a:spcBef>
                <a:spcPts val="0"/>
              </a:spcBef>
              <a:spcAft>
                <a:spcPts val="0"/>
              </a:spcAft>
              <a:buSzPts val="1400"/>
              <a:buNone/>
              <a:defRPr b="0" i="0" sz="1800" u="none" cap="none" strike="noStrike">
                <a:solidFill>
                  <a:schemeClr val="dk2"/>
                </a:solidFill>
              </a:defRPr>
            </a:lvl3pPr>
            <a:lvl4pPr lvl="3" marR="0" algn="l">
              <a:spcBef>
                <a:spcPts val="0"/>
              </a:spcBef>
              <a:spcAft>
                <a:spcPts val="0"/>
              </a:spcAft>
              <a:buSzPts val="1400"/>
              <a:buNone/>
              <a:defRPr b="0" i="0" sz="1800" u="none" cap="none" strike="noStrike">
                <a:solidFill>
                  <a:schemeClr val="dk2"/>
                </a:solidFill>
              </a:defRPr>
            </a:lvl4pPr>
            <a:lvl5pPr lvl="4" marR="0" algn="l">
              <a:spcBef>
                <a:spcPts val="0"/>
              </a:spcBef>
              <a:spcAft>
                <a:spcPts val="0"/>
              </a:spcAft>
              <a:buSzPts val="1400"/>
              <a:buNone/>
              <a:defRPr b="0" i="0" sz="1800" u="none" cap="none" strike="noStrike">
                <a:solidFill>
                  <a:schemeClr val="dk2"/>
                </a:solidFill>
              </a:defRPr>
            </a:lvl5pPr>
            <a:lvl6pPr lvl="5" marR="0" algn="l">
              <a:spcBef>
                <a:spcPts val="0"/>
              </a:spcBef>
              <a:spcAft>
                <a:spcPts val="0"/>
              </a:spcAft>
              <a:buSzPts val="1400"/>
              <a:buNone/>
              <a:defRPr b="0" i="0" sz="1800" u="none" cap="none" strike="noStrike">
                <a:solidFill>
                  <a:schemeClr val="dk2"/>
                </a:solidFill>
              </a:defRPr>
            </a:lvl6pPr>
            <a:lvl7pPr lvl="6" marR="0" algn="l">
              <a:spcBef>
                <a:spcPts val="0"/>
              </a:spcBef>
              <a:spcAft>
                <a:spcPts val="0"/>
              </a:spcAft>
              <a:buSzPts val="1400"/>
              <a:buNone/>
              <a:defRPr b="0" i="0" sz="1800" u="none" cap="none" strike="noStrike">
                <a:solidFill>
                  <a:schemeClr val="dk2"/>
                </a:solidFill>
              </a:defRPr>
            </a:lvl7pPr>
            <a:lvl8pPr lvl="7" marR="0" algn="l">
              <a:spcBef>
                <a:spcPts val="0"/>
              </a:spcBef>
              <a:spcAft>
                <a:spcPts val="0"/>
              </a:spcAft>
              <a:buSzPts val="1400"/>
              <a:buNone/>
              <a:defRPr b="0" i="0" sz="1800" u="none" cap="none" strike="noStrike">
                <a:solidFill>
                  <a:schemeClr val="dk2"/>
                </a:solidFill>
              </a:defRPr>
            </a:lvl8pPr>
            <a:lvl9pPr lvl="8" marR="0" algn="l">
              <a:spcBef>
                <a:spcPts val="0"/>
              </a:spcBef>
              <a:spcAft>
                <a:spcPts val="0"/>
              </a:spcAft>
              <a:buSzPts val="1400"/>
              <a:buNone/>
              <a:defRPr b="0" i="0" sz="1800" u="none" cap="none" strike="noStrike">
                <a:solidFill>
                  <a:schemeClr val="dk2"/>
                </a:solidFill>
              </a:defRPr>
            </a:lvl9pPr>
          </a:lstStyle>
          <a:p/>
        </p:txBody>
      </p:sp>
      <p:sp>
        <p:nvSpPr>
          <p:cNvPr id="22" name="Google Shape;22;g38dba92c883_0_790"/>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lvl1pPr indent="-320040" lvl="0" marL="457200" marR="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g38dba92c883_0_790"/>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g38dba92c883_0_790"/>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g38dba92c883_0_790"/>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1"/>
          <p:cNvSpPr txBox="1"/>
          <p:nvPr>
            <p:ph type="ctrTitle"/>
          </p:nvPr>
        </p:nvSpPr>
        <p:spPr>
          <a:xfrm>
            <a:off x="1187650" y="1828343"/>
            <a:ext cx="8298900" cy="1289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accent1"/>
              </a:buClr>
              <a:buSzPts val="3600"/>
              <a:buFont typeface="Trebuchet MS"/>
              <a:buNone/>
            </a:pPr>
            <a:r>
              <a:rPr b="1" lang="en-US" sz="3700">
                <a:latin typeface="Times New Roman"/>
                <a:ea typeface="Times New Roman"/>
                <a:cs typeface="Times New Roman"/>
                <a:sym typeface="Times New Roman"/>
              </a:rPr>
              <a:t>Expanding Feeasy Through Real Estate, Family Planning &amp; Weddings:</a:t>
            </a:r>
            <a:endParaRPr b="1" sz="5500">
              <a:latin typeface="Times New Roman"/>
              <a:ea typeface="Times New Roman"/>
              <a:cs typeface="Times New Roman"/>
              <a:sym typeface="Times New Roman"/>
            </a:endParaRPr>
          </a:p>
        </p:txBody>
      </p:sp>
      <p:pic>
        <p:nvPicPr>
          <p:cNvPr id="153" name="Google Shape;153;p1"/>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sp>
        <p:nvSpPr>
          <p:cNvPr id="154" name="Google Shape;154;p1"/>
          <p:cNvSpPr txBox="1"/>
          <p:nvPr/>
        </p:nvSpPr>
        <p:spPr>
          <a:xfrm>
            <a:off x="1636000" y="4638825"/>
            <a:ext cx="7402200" cy="92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rebuchet MS"/>
                <a:ea typeface="Trebuchet MS"/>
                <a:cs typeface="Trebuchet MS"/>
                <a:sym typeface="Trebuchet MS"/>
              </a:rPr>
              <a:t>Group 2: Leah Khan, Johannes Lang, Adrian Murawski, John Pagliarulo, Dhruvi Dinesh Nisar</a:t>
            </a:r>
            <a:endParaRPr b="0" i="0" sz="1800" u="none" cap="none" strike="noStrike">
              <a:solidFill>
                <a:srgbClr val="3F3F3F"/>
              </a:solidFill>
              <a:latin typeface="Trebuchet MS"/>
              <a:ea typeface="Trebuchet MS"/>
              <a:cs typeface="Trebuchet MS"/>
              <a:sym typeface="Trebuchet MS"/>
            </a:endParaRPr>
          </a:p>
        </p:txBody>
      </p:sp>
      <p:sp>
        <p:nvSpPr>
          <p:cNvPr id="155" name="Google Shape;155;p1"/>
          <p:cNvSpPr txBox="1"/>
          <p:nvPr>
            <p:ph type="ctrTitle"/>
          </p:nvPr>
        </p:nvSpPr>
        <p:spPr>
          <a:xfrm>
            <a:off x="1187650" y="3205193"/>
            <a:ext cx="8298900" cy="623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accent1"/>
              </a:buClr>
              <a:buSzPts val="3600"/>
              <a:buFont typeface="Trebuchet MS"/>
              <a:buNone/>
            </a:pPr>
            <a:r>
              <a:rPr lang="en-US" sz="2800">
                <a:latin typeface="Times New Roman"/>
                <a:ea typeface="Times New Roman"/>
                <a:cs typeface="Times New Roman"/>
                <a:sym typeface="Times New Roman"/>
              </a:rPr>
              <a:t>A Path to $200m in Originations</a:t>
            </a:r>
            <a:endParaRPr sz="4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9" name="Shape 339"/>
        <p:cNvGrpSpPr/>
        <p:nvPr/>
      </p:nvGrpSpPr>
      <p:grpSpPr>
        <a:xfrm>
          <a:off x="0" y="0"/>
          <a:ext cx="0" cy="0"/>
          <a:chOff x="0" y="0"/>
          <a:chExt cx="0" cy="0"/>
        </a:xfrm>
      </p:grpSpPr>
      <p:sp>
        <p:nvSpPr>
          <p:cNvPr id="340" name="Google Shape;340;g38dba92c883_4_1890"/>
          <p:cNvSpPr/>
          <p:nvPr/>
        </p:nvSpPr>
        <p:spPr>
          <a:xfrm>
            <a:off x="6826250" y="-267150"/>
            <a:ext cx="6289500" cy="739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341" name="Google Shape;341;g38dba92c883_4_1890"/>
          <p:cNvSpPr txBox="1"/>
          <p:nvPr>
            <p:ph type="title"/>
          </p:nvPr>
        </p:nvSpPr>
        <p:spPr>
          <a:xfrm>
            <a:off x="298225" y="498000"/>
            <a:ext cx="7416900" cy="7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500"/>
              <a:buFont typeface="Trebuchet MS"/>
              <a:buNone/>
            </a:pPr>
            <a:r>
              <a:rPr b="1" lang="en-US" sz="3000"/>
              <a:t>Potential Partners </a:t>
            </a:r>
            <a:endParaRPr b="1" sz="4100"/>
          </a:p>
        </p:txBody>
      </p:sp>
      <p:pic>
        <p:nvPicPr>
          <p:cNvPr id="342" name="Google Shape;342;g38dba92c883_4_1890"/>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grpSp>
        <p:nvGrpSpPr>
          <p:cNvPr id="343" name="Google Shape;343;g38dba92c883_4_1890"/>
          <p:cNvGrpSpPr/>
          <p:nvPr/>
        </p:nvGrpSpPr>
        <p:grpSpPr>
          <a:xfrm>
            <a:off x="7641349" y="3290450"/>
            <a:ext cx="5489534" cy="1845954"/>
            <a:chOff x="6038025" y="2598918"/>
            <a:chExt cx="4117254" cy="1384500"/>
          </a:xfrm>
        </p:grpSpPr>
        <p:cxnSp>
          <p:nvCxnSpPr>
            <p:cNvPr id="344" name="Google Shape;344;g38dba92c883_4_1890"/>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345" name="Google Shape;345;g38dba92c883_4_1890"/>
            <p:cNvSpPr txBox="1"/>
            <p:nvPr/>
          </p:nvSpPr>
          <p:spPr>
            <a:xfrm>
              <a:off x="6640479" y="2598918"/>
              <a:ext cx="3514800" cy="1384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Associations</a:t>
              </a:r>
              <a:endParaRPr b="1" sz="1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317500" lvl="0" marL="457200" rtl="0" algn="l">
                <a:lnSpc>
                  <a:spcPct val="120000"/>
                </a:lnSpc>
                <a:spcBef>
                  <a:spcPts val="0"/>
                </a:spcBef>
                <a:spcAft>
                  <a:spcPts val="0"/>
                </a:spcAft>
                <a:buClr>
                  <a:schemeClr val="dk1"/>
                </a:buClr>
                <a:buSzPts val="1400"/>
                <a:buFont typeface="Trebuchet MS"/>
                <a:buChar char="●"/>
              </a:pPr>
              <a:r>
                <a:rPr lang="en-US">
                  <a:solidFill>
                    <a:schemeClr val="dk1"/>
                  </a:solidFill>
                </a:rPr>
                <a:t>ASES </a:t>
              </a:r>
              <a:r>
                <a:rPr lang="en-US">
                  <a:solidFill>
                    <a:schemeClr val="dk1"/>
                  </a:solidFill>
                </a:rPr>
                <a:t>National Solar Tour</a:t>
              </a:r>
              <a:endParaRPr>
                <a:solidFill>
                  <a:schemeClr val="dk1"/>
                </a:solidFill>
                <a:latin typeface="Trebuchet MS"/>
                <a:ea typeface="Trebuchet MS"/>
                <a:cs typeface="Trebuchet MS"/>
                <a:sym typeface="Trebuchet MS"/>
              </a:endParaRPr>
            </a:p>
            <a:p>
              <a:pPr indent="-317500" lvl="0" marL="457200" rtl="0" algn="l">
                <a:lnSpc>
                  <a:spcPct val="120000"/>
                </a:lnSpc>
                <a:spcBef>
                  <a:spcPts val="0"/>
                </a:spcBef>
                <a:spcAft>
                  <a:spcPts val="0"/>
                </a:spcAft>
                <a:buClr>
                  <a:schemeClr val="dk1"/>
                </a:buClr>
                <a:buSzPts val="1400"/>
                <a:buFont typeface="Trebuchet MS"/>
                <a:buChar char="●"/>
              </a:pPr>
              <a:r>
                <a:rPr lang="en-US">
                  <a:solidFill>
                    <a:schemeClr val="dk1"/>
                  </a:solidFill>
                  <a:latin typeface="Trebuchet MS"/>
                  <a:ea typeface="Trebuchet MS"/>
                  <a:cs typeface="Trebuchet MS"/>
                  <a:sym typeface="Trebuchet MS"/>
                </a:rPr>
                <a:t>NYSEIA</a:t>
              </a:r>
              <a:endParaRPr>
                <a:solidFill>
                  <a:schemeClr val="dk1"/>
                </a:solidFill>
                <a:latin typeface="Trebuchet MS"/>
                <a:ea typeface="Trebuchet MS"/>
                <a:cs typeface="Trebuchet MS"/>
                <a:sym typeface="Trebuchet MS"/>
              </a:endParaRPr>
            </a:p>
            <a:p>
              <a:pPr indent="-317500" lvl="0" marL="457200" rtl="0" algn="l">
                <a:lnSpc>
                  <a:spcPct val="120000"/>
                </a:lnSpc>
                <a:spcBef>
                  <a:spcPts val="0"/>
                </a:spcBef>
                <a:spcAft>
                  <a:spcPts val="0"/>
                </a:spcAft>
                <a:buClr>
                  <a:schemeClr val="dk1"/>
                </a:buClr>
                <a:buSzPts val="1400"/>
                <a:buFont typeface="Trebuchet MS"/>
                <a:buChar char="●"/>
              </a:pPr>
              <a:r>
                <a:rPr lang="en-US">
                  <a:solidFill>
                    <a:schemeClr val="dk1"/>
                  </a:solidFill>
                  <a:latin typeface="Trebuchet MS"/>
                  <a:ea typeface="Trebuchet MS"/>
                  <a:cs typeface="Trebuchet MS"/>
                  <a:sym typeface="Trebuchet MS"/>
                </a:rPr>
                <a:t>SEIA</a:t>
              </a:r>
              <a:endParaRPr>
                <a:latin typeface="Roboto"/>
                <a:ea typeface="Roboto"/>
                <a:cs typeface="Roboto"/>
                <a:sym typeface="Roboto"/>
              </a:endParaRPr>
            </a:p>
          </p:txBody>
        </p:sp>
        <p:sp>
          <p:nvSpPr>
            <p:cNvPr id="346" name="Google Shape;346;g38dba92c883_4_1890"/>
            <p:cNvSpPr/>
            <p:nvPr/>
          </p:nvSpPr>
          <p:spPr>
            <a:xfrm>
              <a:off x="6424027" y="3212150"/>
              <a:ext cx="198600" cy="198300"/>
            </a:xfrm>
            <a:prstGeom prst="ellipse">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7" name="Google Shape;347;g38dba92c883_4_1890"/>
            <p:cNvSpPr txBox="1"/>
            <p:nvPr/>
          </p:nvSpPr>
          <p:spPr>
            <a:xfrm>
              <a:off x="6399017" y="3156109"/>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1</a:t>
              </a:r>
              <a:endParaRPr sz="1100">
                <a:solidFill>
                  <a:srgbClr val="FFFFFF"/>
                </a:solidFill>
                <a:latin typeface="Roboto"/>
                <a:ea typeface="Roboto"/>
                <a:cs typeface="Roboto"/>
                <a:sym typeface="Roboto"/>
              </a:endParaRPr>
            </a:p>
          </p:txBody>
        </p:sp>
      </p:grpSp>
      <p:grpSp>
        <p:nvGrpSpPr>
          <p:cNvPr id="348" name="Google Shape;348;g38dba92c883_4_1890"/>
          <p:cNvGrpSpPr/>
          <p:nvPr/>
        </p:nvGrpSpPr>
        <p:grpSpPr>
          <a:xfrm>
            <a:off x="25" y="2260475"/>
            <a:ext cx="5686091" cy="1845954"/>
            <a:chOff x="636322" y="1844095"/>
            <a:chExt cx="2994728" cy="1384500"/>
          </a:xfrm>
        </p:grpSpPr>
        <p:sp>
          <p:nvSpPr>
            <p:cNvPr id="349" name="Google Shape;349;g38dba92c883_4_1890"/>
            <p:cNvSpPr txBox="1"/>
            <p:nvPr/>
          </p:nvSpPr>
          <p:spPr>
            <a:xfrm>
              <a:off x="636322" y="1844095"/>
              <a:ext cx="2158500" cy="1384500"/>
            </a:xfrm>
            <a:prstGeom prst="rect">
              <a:avLst/>
            </a:prstGeom>
            <a:noFill/>
            <a:ln>
              <a:noFill/>
            </a:ln>
          </p:spPr>
          <p:txBody>
            <a:bodyPr anchorCtr="0" anchor="ctr" bIns="121900" lIns="121900" spcFirstLastPara="1" rIns="121900" wrap="square" tIns="121900">
              <a:noAutofit/>
            </a:bodyPr>
            <a:lstStyle/>
            <a:p>
              <a:pPr indent="0" lvl="0" marL="0" rtl="0" algn="l">
                <a:lnSpc>
                  <a:spcPct val="120000"/>
                </a:lnSpc>
                <a:spcBef>
                  <a:spcPts val="0"/>
                </a:spcBef>
                <a:spcAft>
                  <a:spcPts val="0"/>
                </a:spcAft>
                <a:buNone/>
              </a:pPr>
              <a:r>
                <a:rPr b="1" lang="en-US">
                  <a:solidFill>
                    <a:schemeClr val="dk1"/>
                  </a:solidFill>
                  <a:latin typeface="Trebuchet MS"/>
                  <a:ea typeface="Trebuchet MS"/>
                  <a:cs typeface="Trebuchet MS"/>
                  <a:sym typeface="Trebuchet MS"/>
                </a:rPr>
                <a:t>Solar Vendors that offer no financing service</a:t>
              </a:r>
              <a:endParaRPr sz="1600">
                <a:latin typeface="Roboto"/>
                <a:ea typeface="Roboto"/>
                <a:cs typeface="Roboto"/>
                <a:sym typeface="Roboto"/>
              </a:endParaRPr>
            </a:p>
            <a:p>
              <a:pPr indent="-304800" lvl="0" marL="457200" rtl="0" algn="l">
                <a:spcBef>
                  <a:spcPts val="500"/>
                </a:spcBef>
                <a:spcAft>
                  <a:spcPts val="0"/>
                </a:spcAft>
                <a:buClr>
                  <a:schemeClr val="dk1"/>
                </a:buClr>
                <a:buSzPts val="1200"/>
                <a:buChar char="●"/>
              </a:pPr>
              <a:r>
                <a:rPr lang="en-US" sz="1200">
                  <a:solidFill>
                    <a:schemeClr val="dk1"/>
                  </a:solidFill>
                </a:rPr>
                <a:t>EmPower Solar</a:t>
              </a:r>
              <a:endParaRPr sz="1200" u="sng">
                <a:solidFill>
                  <a:schemeClr val="hlink"/>
                </a:solidFill>
              </a:endParaRPr>
            </a:p>
            <a:p>
              <a:pPr indent="-304800" lvl="0" marL="457200" rtl="0" algn="l">
                <a:spcBef>
                  <a:spcPts val="0"/>
                </a:spcBef>
                <a:spcAft>
                  <a:spcPts val="0"/>
                </a:spcAft>
                <a:buClr>
                  <a:schemeClr val="dk1"/>
                </a:buClr>
                <a:buSzPts val="1200"/>
                <a:buChar char="●"/>
              </a:pPr>
              <a:r>
                <a:rPr lang="en-US" sz="1200">
                  <a:solidFill>
                    <a:schemeClr val="dk1"/>
                  </a:solidFill>
                </a:rPr>
                <a:t>SUNation Energy</a:t>
              </a:r>
              <a:endParaRPr sz="1200" u="sng">
                <a:solidFill>
                  <a:schemeClr val="hlink"/>
                </a:solidFill>
              </a:endParaRPr>
            </a:p>
            <a:p>
              <a:pPr indent="-304800" lvl="0" marL="457200" rtl="0" algn="l">
                <a:spcBef>
                  <a:spcPts val="0"/>
                </a:spcBef>
                <a:spcAft>
                  <a:spcPts val="0"/>
                </a:spcAft>
                <a:buClr>
                  <a:schemeClr val="dk1"/>
                </a:buClr>
                <a:buSzPts val="1200"/>
                <a:buChar char="●"/>
              </a:pPr>
              <a:r>
                <a:rPr lang="en-US" sz="1200">
                  <a:solidFill>
                    <a:schemeClr val="dk1"/>
                  </a:solidFill>
                </a:rPr>
                <a:t>Solar Liberty</a:t>
              </a:r>
              <a:endParaRPr sz="1100">
                <a:latin typeface="Roboto"/>
                <a:ea typeface="Roboto"/>
                <a:cs typeface="Roboto"/>
                <a:sym typeface="Roboto"/>
              </a:endParaRPr>
            </a:p>
          </p:txBody>
        </p:sp>
        <p:cxnSp>
          <p:nvCxnSpPr>
            <p:cNvPr id="350" name="Google Shape;350;g38dba92c883_4_1890"/>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351" name="Google Shape;351;g38dba92c883_4_1890"/>
            <p:cNvSpPr/>
            <p:nvPr/>
          </p:nvSpPr>
          <p:spPr>
            <a:xfrm>
              <a:off x="2523501" y="2431050"/>
              <a:ext cx="198600" cy="198300"/>
            </a:xfrm>
            <a:prstGeom prst="ellipse">
              <a:avLst/>
            </a:prstGeom>
            <a:solidFill>
              <a:srgbClr val="0D5C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2" name="Google Shape;352;g38dba92c883_4_1890"/>
            <p:cNvSpPr txBox="1"/>
            <p:nvPr/>
          </p:nvSpPr>
          <p:spPr>
            <a:xfrm>
              <a:off x="2498491" y="2373759"/>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2</a:t>
              </a:r>
              <a:endParaRPr sz="1100">
                <a:solidFill>
                  <a:srgbClr val="FFFFFF"/>
                </a:solidFill>
                <a:latin typeface="Roboto"/>
                <a:ea typeface="Roboto"/>
                <a:cs typeface="Roboto"/>
                <a:sym typeface="Roboto"/>
              </a:endParaRPr>
            </a:p>
          </p:txBody>
        </p:sp>
      </p:grpSp>
      <p:grpSp>
        <p:nvGrpSpPr>
          <p:cNvPr id="353" name="Google Shape;353;g38dba92c883_4_1890"/>
          <p:cNvGrpSpPr/>
          <p:nvPr/>
        </p:nvGrpSpPr>
        <p:grpSpPr>
          <a:xfrm>
            <a:off x="6134820" y="1058975"/>
            <a:ext cx="6752861" cy="1845954"/>
            <a:chOff x="4908100" y="889959"/>
            <a:chExt cx="5064773" cy="1384500"/>
          </a:xfrm>
        </p:grpSpPr>
        <p:cxnSp>
          <p:nvCxnSpPr>
            <p:cNvPr id="354" name="Google Shape;354;g38dba92c883_4_1890"/>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355" name="Google Shape;355;g38dba92c883_4_1890"/>
            <p:cNvSpPr txBox="1"/>
            <p:nvPr/>
          </p:nvSpPr>
          <p:spPr>
            <a:xfrm>
              <a:off x="6640473" y="889959"/>
              <a:ext cx="3332400" cy="1384500"/>
            </a:xfrm>
            <a:prstGeom prst="rect">
              <a:avLst/>
            </a:prstGeom>
            <a:noFill/>
            <a:ln>
              <a:noFill/>
            </a:ln>
          </p:spPr>
          <p:txBody>
            <a:bodyPr anchorCtr="0" anchor="ctr" bIns="121900" lIns="121900" spcFirstLastPara="1" rIns="121900" wrap="square" tIns="121900">
              <a:noAutofit/>
            </a:bodyPr>
            <a:lstStyle/>
            <a:p>
              <a:pPr indent="0" lvl="0" marL="0" rtl="0" algn="l">
                <a:lnSpc>
                  <a:spcPct val="120000"/>
                </a:lnSpc>
                <a:spcBef>
                  <a:spcPts val="0"/>
                </a:spcBef>
                <a:spcAft>
                  <a:spcPts val="0"/>
                </a:spcAft>
                <a:buNone/>
              </a:pPr>
              <a:r>
                <a:rPr b="1" lang="en-US">
                  <a:solidFill>
                    <a:schemeClr val="dk1"/>
                  </a:solidFill>
                  <a:latin typeface="Trebuchet MS"/>
                  <a:ea typeface="Trebuchet MS"/>
                  <a:cs typeface="Trebuchet MS"/>
                  <a:sym typeface="Trebuchet MS"/>
                </a:rPr>
                <a:t>Solar Vendors that offer financing service</a:t>
              </a:r>
              <a:endParaRPr b="1" sz="1600">
                <a:latin typeface="Roboto"/>
                <a:ea typeface="Roboto"/>
                <a:cs typeface="Roboto"/>
                <a:sym typeface="Roboto"/>
              </a:endParaRPr>
            </a:p>
            <a:p>
              <a:pPr indent="-304800" lvl="0" marL="457200" rtl="0" algn="l">
                <a:spcBef>
                  <a:spcPts val="500"/>
                </a:spcBef>
                <a:spcAft>
                  <a:spcPts val="0"/>
                </a:spcAft>
                <a:buClr>
                  <a:schemeClr val="dk1"/>
                </a:buClr>
                <a:buSzPts val="1200"/>
                <a:buChar char="●"/>
              </a:pPr>
              <a:r>
                <a:rPr lang="en-US" sz="1200">
                  <a:solidFill>
                    <a:schemeClr val="dk1"/>
                  </a:solidFill>
                </a:rPr>
                <a:t>All Season Solar</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EcoSmart Home Services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Sunlight Solar Energy</a:t>
              </a:r>
              <a:endParaRPr sz="1100">
                <a:latin typeface="Roboto"/>
                <a:ea typeface="Roboto"/>
                <a:cs typeface="Roboto"/>
                <a:sym typeface="Roboto"/>
              </a:endParaRPr>
            </a:p>
          </p:txBody>
        </p:sp>
        <p:sp>
          <p:nvSpPr>
            <p:cNvPr id="356" name="Google Shape;356;g38dba92c883_4_1890"/>
            <p:cNvSpPr/>
            <p:nvPr/>
          </p:nvSpPr>
          <p:spPr>
            <a:xfrm>
              <a:off x="6427830" y="1493307"/>
              <a:ext cx="198600" cy="198300"/>
            </a:xfrm>
            <a:prstGeom prst="ellipse">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7" name="Google Shape;357;g38dba92c883_4_1890"/>
            <p:cNvSpPr txBox="1"/>
            <p:nvPr/>
          </p:nvSpPr>
          <p:spPr>
            <a:xfrm>
              <a:off x="6402820" y="1436790"/>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3</a:t>
              </a:r>
              <a:endParaRPr sz="1100">
                <a:solidFill>
                  <a:srgbClr val="FFFFFF"/>
                </a:solidFill>
                <a:latin typeface="Roboto"/>
                <a:ea typeface="Roboto"/>
                <a:cs typeface="Roboto"/>
                <a:sym typeface="Roboto"/>
              </a:endParaRPr>
            </a:p>
          </p:txBody>
        </p:sp>
      </p:grpSp>
      <p:grpSp>
        <p:nvGrpSpPr>
          <p:cNvPr id="358" name="Google Shape;358;g38dba92c883_4_1890"/>
          <p:cNvGrpSpPr/>
          <p:nvPr/>
        </p:nvGrpSpPr>
        <p:grpSpPr>
          <a:xfrm>
            <a:off x="3343542" y="1336562"/>
            <a:ext cx="4686298" cy="4335895"/>
            <a:chOff x="2991269" y="1153325"/>
            <a:chExt cx="3514811" cy="3252003"/>
          </a:xfrm>
        </p:grpSpPr>
        <p:sp>
          <p:nvSpPr>
            <p:cNvPr id="359" name="Google Shape;359;g38dba92c883_4_1890"/>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360" name="Google Shape;360;g38dba92c883_4_1890"/>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0942A1"/>
            </a:solidFill>
            <a:ln>
              <a:noFill/>
            </a:ln>
          </p:spPr>
        </p:sp>
        <p:sp>
          <p:nvSpPr>
            <p:cNvPr id="361" name="Google Shape;361;g38dba92c883_4_1890"/>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307AF3"/>
            </a:solidFill>
            <a:ln>
              <a:noFill/>
            </a:ln>
          </p:spPr>
        </p:sp>
        <p:sp>
          <p:nvSpPr>
            <p:cNvPr id="362" name="Google Shape;362;g38dba92c883_4_1890"/>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63" name="Google Shape;363;g38dba92c883_4_1890"/>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0942A1"/>
            </a:solidFill>
            <a:ln>
              <a:noFill/>
            </a:ln>
          </p:spPr>
        </p:sp>
        <p:sp>
          <p:nvSpPr>
            <p:cNvPr id="364" name="Google Shape;364;g38dba92c883_4_1890"/>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0D5CDF"/>
            </a:solidFill>
            <a:ln>
              <a:noFill/>
            </a:ln>
          </p:spPr>
        </p:sp>
        <p:sp>
          <p:nvSpPr>
            <p:cNvPr id="365" name="Google Shape;365;g38dba92c883_4_1890"/>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0942A1"/>
            </a:solidFill>
            <a:ln>
              <a:noFill/>
            </a:ln>
          </p:spPr>
        </p:sp>
        <p:sp>
          <p:nvSpPr>
            <p:cNvPr id="366" name="Google Shape;366;g38dba92c883_4_1890"/>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0C57D3"/>
            </a:solidFill>
            <a:ln>
              <a:noFill/>
            </a:ln>
          </p:spPr>
        </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38636956b5f_3_0"/>
          <p:cNvSpPr/>
          <p:nvPr/>
        </p:nvSpPr>
        <p:spPr>
          <a:xfrm>
            <a:off x="5433325" y="0"/>
            <a:ext cx="7640100" cy="701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372" name="Google Shape;372;g38636956b5f_3_0"/>
          <p:cNvSpPr txBox="1"/>
          <p:nvPr>
            <p:ph idx="1" type="body"/>
          </p:nvPr>
        </p:nvSpPr>
        <p:spPr>
          <a:xfrm>
            <a:off x="385762" y="802298"/>
            <a:ext cx="11418900" cy="576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2"/>
              </a:buClr>
              <a:buSzPts val="1800"/>
              <a:buNone/>
            </a:pPr>
            <a:r>
              <a:rPr lang="en-US">
                <a:solidFill>
                  <a:srgbClr val="0C57D3"/>
                </a:solidFill>
                <a:latin typeface="Trebuchet MS"/>
                <a:ea typeface="Trebuchet MS"/>
                <a:cs typeface="Trebuchet MS"/>
                <a:sym typeface="Trebuchet MS"/>
              </a:rPr>
              <a:t>2025-2026</a:t>
            </a:r>
            <a:endParaRPr>
              <a:solidFill>
                <a:srgbClr val="0C57D3"/>
              </a:solidFill>
              <a:latin typeface="Trebuchet MS"/>
              <a:ea typeface="Trebuchet MS"/>
              <a:cs typeface="Trebuchet MS"/>
              <a:sym typeface="Trebuchet MS"/>
            </a:endParaRPr>
          </a:p>
        </p:txBody>
      </p:sp>
      <p:sp>
        <p:nvSpPr>
          <p:cNvPr id="373" name="Google Shape;373;g38636956b5f_3_0"/>
          <p:cNvSpPr txBox="1"/>
          <p:nvPr>
            <p:ph type="title"/>
          </p:nvPr>
        </p:nvSpPr>
        <p:spPr>
          <a:xfrm>
            <a:off x="384174" y="381000"/>
            <a:ext cx="11420400" cy="48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Verdana"/>
              <a:buNone/>
            </a:pPr>
            <a:r>
              <a:rPr lang="en-US">
                <a:latin typeface="Trebuchet MS"/>
                <a:ea typeface="Trebuchet MS"/>
                <a:cs typeface="Trebuchet MS"/>
                <a:sym typeface="Trebuchet MS"/>
              </a:rPr>
              <a:t>Association Events</a:t>
            </a:r>
            <a:endParaRPr>
              <a:latin typeface="Trebuchet MS"/>
              <a:ea typeface="Trebuchet MS"/>
              <a:cs typeface="Trebuchet MS"/>
              <a:sym typeface="Trebuchet MS"/>
            </a:endParaRPr>
          </a:p>
        </p:txBody>
      </p:sp>
      <p:graphicFrame>
        <p:nvGraphicFramePr>
          <p:cNvPr id="374" name="Google Shape;374;g38636956b5f_3_0"/>
          <p:cNvGraphicFramePr/>
          <p:nvPr/>
        </p:nvGraphicFramePr>
        <p:xfrm>
          <a:off x="-12" y="1170422"/>
          <a:ext cx="3000000" cy="3000000"/>
        </p:xfrm>
        <a:graphic>
          <a:graphicData uri="http://schemas.openxmlformats.org/drawingml/2006/table">
            <a:tbl>
              <a:tblPr bandRow="1" firstRow="1">
                <a:noFill/>
                <a:tableStyleId>{BB76E0F4-804E-4F2E-80CA-82183705CB39}</a:tableStyleId>
              </a:tblPr>
              <a:tblGrid>
                <a:gridCol w="968975"/>
                <a:gridCol w="2146400"/>
                <a:gridCol w="2952475"/>
                <a:gridCol w="1941725"/>
                <a:gridCol w="2178775"/>
                <a:gridCol w="2003650"/>
              </a:tblGrid>
              <a:tr h="1343475">
                <a:tc>
                  <a:txBody>
                    <a:bodyPr/>
                    <a:lstStyle/>
                    <a:p>
                      <a:pPr indent="0" lvl="0" marL="0" marR="0" rtl="0" algn="l">
                        <a:spcBef>
                          <a:spcPts val="0"/>
                        </a:spcBef>
                        <a:spcAft>
                          <a:spcPts val="0"/>
                        </a:spcAft>
                        <a:buNone/>
                      </a:pPr>
                      <a:r>
                        <a:t/>
                      </a:r>
                      <a:endParaRPr sz="1200">
                        <a:solidFill>
                          <a:schemeClr val="dk1"/>
                        </a:solidFill>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Oct</a:t>
                      </a:r>
                      <a:endParaRPr sz="1800">
                        <a:latin typeface="Trebuchet MS"/>
                        <a:ea typeface="Trebuchet MS"/>
                        <a:cs typeface="Trebuchet MS"/>
                        <a:sym typeface="Trebuchet MS"/>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Nov</a:t>
                      </a:r>
                      <a:endParaRPr sz="1800">
                        <a:latin typeface="Trebuchet MS"/>
                        <a:ea typeface="Trebuchet MS"/>
                        <a:cs typeface="Trebuchet MS"/>
                        <a:sym typeface="Trebuchet MS"/>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Dec</a:t>
                      </a:r>
                      <a:endParaRPr sz="1800">
                        <a:latin typeface="Trebuchet MS"/>
                        <a:ea typeface="Trebuchet MS"/>
                        <a:cs typeface="Trebuchet MS"/>
                        <a:sym typeface="Trebuchet MS"/>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Verdana"/>
                        <a:buNone/>
                      </a:pPr>
                      <a:r>
                        <a:rPr i="0" lang="en-US" sz="1800" u="none" cap="none" strike="noStrike">
                          <a:solidFill>
                            <a:srgbClr val="000000"/>
                          </a:solidFill>
                          <a:latin typeface="Trebuchet MS"/>
                          <a:ea typeface="Trebuchet MS"/>
                          <a:cs typeface="Trebuchet MS"/>
                          <a:sym typeface="Trebuchet MS"/>
                        </a:rPr>
                        <a:t>Jan-Sept</a:t>
                      </a:r>
                      <a:endParaRPr sz="1800">
                        <a:latin typeface="Trebuchet MS"/>
                        <a:ea typeface="Trebuchet MS"/>
                        <a:cs typeface="Trebuchet MS"/>
                        <a:sym typeface="Trebuchet MS"/>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Verdana"/>
                        <a:buNone/>
                      </a:pPr>
                      <a:r>
                        <a:rPr i="0" lang="en-US" sz="1800" u="none" cap="none" strike="noStrike">
                          <a:solidFill>
                            <a:srgbClr val="000000"/>
                          </a:solidFill>
                          <a:latin typeface="Trebuchet MS"/>
                          <a:ea typeface="Trebuchet MS"/>
                          <a:cs typeface="Trebuchet MS"/>
                          <a:sym typeface="Trebuchet MS"/>
                        </a:rPr>
                        <a:t>Oct-Dec</a:t>
                      </a:r>
                      <a:endParaRPr sz="1800">
                        <a:latin typeface="Trebuchet MS"/>
                        <a:ea typeface="Trebuchet MS"/>
                        <a:cs typeface="Trebuchet MS"/>
                        <a:sym typeface="Trebuchet MS"/>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solidFill>
                      <a:schemeClr val="lt1"/>
                    </a:solidFill>
                  </a:tcPr>
                </a:tc>
              </a:tr>
              <a:tr h="990725">
                <a:tc>
                  <a:txBody>
                    <a:bodyPr/>
                    <a:lstStyle/>
                    <a:p>
                      <a:pPr indent="0" lvl="0" marL="0" marR="0" rtl="0" algn="l">
                        <a:lnSpc>
                          <a:spcPct val="100000"/>
                        </a:lnSpc>
                        <a:spcBef>
                          <a:spcPts val="0"/>
                        </a:spcBef>
                        <a:spcAft>
                          <a:spcPts val="0"/>
                        </a:spcAft>
                        <a:buClr>
                          <a:srgbClr val="000000"/>
                        </a:buClr>
                        <a:buSzPts val="1400"/>
                        <a:buFont typeface="Verdana"/>
                        <a:buNone/>
                      </a:pPr>
                      <a:r>
                        <a:rPr b="1" i="0" lang="en-US" sz="1400" u="none" cap="none" strike="noStrike">
                          <a:solidFill>
                            <a:srgbClr val="000000"/>
                          </a:solidFill>
                          <a:latin typeface="Trebuchet MS"/>
                          <a:ea typeface="Trebuchet MS"/>
                          <a:cs typeface="Trebuchet MS"/>
                          <a:sym typeface="Trebuchet MS"/>
                        </a:rPr>
                        <a:t>ASES</a:t>
                      </a:r>
                      <a:endParaRPr>
                        <a:latin typeface="Trebuchet MS"/>
                        <a:ea typeface="Trebuchet MS"/>
                        <a:cs typeface="Trebuchet MS"/>
                        <a:sym typeface="Trebuchet MS"/>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899375">
                <a:tc>
                  <a:txBody>
                    <a:bodyPr/>
                    <a:lstStyle/>
                    <a:p>
                      <a:pPr indent="0" lvl="0" marL="0" marR="0" rtl="0" algn="l">
                        <a:lnSpc>
                          <a:spcPct val="100000"/>
                        </a:lnSpc>
                        <a:spcBef>
                          <a:spcPts val="0"/>
                        </a:spcBef>
                        <a:spcAft>
                          <a:spcPts val="0"/>
                        </a:spcAft>
                        <a:buClr>
                          <a:srgbClr val="000000"/>
                        </a:buClr>
                        <a:buSzPts val="1400"/>
                        <a:buFont typeface="Verdana"/>
                        <a:buNone/>
                      </a:pPr>
                      <a:r>
                        <a:rPr b="1" i="0" lang="en-US" sz="1400" u="none" cap="none" strike="noStrike">
                          <a:solidFill>
                            <a:srgbClr val="000000"/>
                          </a:solidFill>
                          <a:latin typeface="Trebuchet MS"/>
                          <a:ea typeface="Trebuchet MS"/>
                          <a:cs typeface="Trebuchet MS"/>
                          <a:sym typeface="Trebuchet MS"/>
                        </a:rPr>
                        <a:t>NYSEIA</a:t>
                      </a:r>
                      <a:endParaRPr>
                        <a:latin typeface="Trebuchet MS"/>
                        <a:ea typeface="Trebuchet MS"/>
                        <a:cs typeface="Trebuchet MS"/>
                        <a:sym typeface="Trebuchet MS"/>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2453975">
                <a:tc>
                  <a:txBody>
                    <a:bodyPr/>
                    <a:lstStyle/>
                    <a:p>
                      <a:pPr indent="0" lvl="0" marL="0" marR="0" rtl="0" algn="l">
                        <a:lnSpc>
                          <a:spcPct val="100000"/>
                        </a:lnSpc>
                        <a:spcBef>
                          <a:spcPts val="0"/>
                        </a:spcBef>
                        <a:spcAft>
                          <a:spcPts val="0"/>
                        </a:spcAft>
                        <a:buClr>
                          <a:srgbClr val="000000"/>
                        </a:buClr>
                        <a:buSzPts val="1400"/>
                        <a:buFont typeface="Verdana"/>
                        <a:buNone/>
                      </a:pPr>
                      <a:r>
                        <a:rPr b="1" i="0" lang="en-US" sz="1400" u="none" cap="none" strike="noStrike">
                          <a:solidFill>
                            <a:srgbClr val="000000"/>
                          </a:solidFill>
                          <a:latin typeface="Trebuchet MS"/>
                          <a:ea typeface="Trebuchet MS"/>
                          <a:cs typeface="Trebuchet MS"/>
                          <a:sym typeface="Trebuchet MS"/>
                        </a:rPr>
                        <a:t>SEIA</a:t>
                      </a:r>
                      <a:endParaRPr>
                        <a:latin typeface="Trebuchet MS"/>
                        <a:ea typeface="Trebuchet MS"/>
                        <a:cs typeface="Trebuchet MS"/>
                        <a:sym typeface="Trebuchet MS"/>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Verdana"/>
                        <a:ea typeface="Verdana"/>
                        <a:cs typeface="Verdana"/>
                        <a:sym typeface="Verdana"/>
                      </a:endParaRPr>
                    </a:p>
                  </a:txBody>
                  <a:tcPr marT="36000" marB="3600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bl>
          </a:graphicData>
        </a:graphic>
      </p:graphicFrame>
      <p:sp>
        <p:nvSpPr>
          <p:cNvPr id="375" name="Google Shape;375;g38636956b5f_3_0"/>
          <p:cNvSpPr/>
          <p:nvPr/>
        </p:nvSpPr>
        <p:spPr>
          <a:xfrm>
            <a:off x="10040613" y="2675396"/>
            <a:ext cx="1418700" cy="2397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Verdana"/>
              <a:buNone/>
            </a:pPr>
            <a:r>
              <a:rPr b="0" i="0" lang="en-US" sz="1100" u="none" cap="none" strike="noStrike">
                <a:solidFill>
                  <a:srgbClr val="FFFFFF"/>
                </a:solidFill>
                <a:latin typeface="Verdana"/>
                <a:ea typeface="Verdana"/>
                <a:cs typeface="Verdana"/>
                <a:sym typeface="Verdana"/>
              </a:rPr>
              <a:t>Solar 26 Oct 19-21</a:t>
            </a:r>
            <a:endParaRPr/>
          </a:p>
        </p:txBody>
      </p:sp>
      <p:sp>
        <p:nvSpPr>
          <p:cNvPr id="376" name="Google Shape;376;g38636956b5f_3_0"/>
          <p:cNvSpPr/>
          <p:nvPr/>
        </p:nvSpPr>
        <p:spPr>
          <a:xfrm>
            <a:off x="10643538" y="3874453"/>
            <a:ext cx="1548600" cy="2322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Verdana"/>
              <a:buNone/>
            </a:pPr>
            <a:r>
              <a:rPr b="0" i="0" lang="en-US" sz="1100" u="none" cap="none" strike="noStrike">
                <a:solidFill>
                  <a:srgbClr val="FFFFFF"/>
                </a:solidFill>
                <a:latin typeface="Verdana"/>
                <a:ea typeface="Verdana"/>
                <a:cs typeface="Verdana"/>
                <a:sym typeface="Verdana"/>
              </a:rPr>
              <a:t>Solar Summit Nov 12</a:t>
            </a:r>
            <a:endParaRPr/>
          </a:p>
        </p:txBody>
      </p:sp>
      <p:sp>
        <p:nvSpPr>
          <p:cNvPr id="377" name="Google Shape;377;g38636956b5f_3_0"/>
          <p:cNvSpPr/>
          <p:nvPr/>
        </p:nvSpPr>
        <p:spPr>
          <a:xfrm>
            <a:off x="1573381" y="3178960"/>
            <a:ext cx="10231200" cy="2226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Verdana"/>
              <a:buNone/>
            </a:pPr>
            <a:r>
              <a:rPr b="0" i="0" lang="en-US" sz="1100" u="none" cap="none" strike="noStrike">
                <a:solidFill>
                  <a:srgbClr val="FFFFFF"/>
                </a:solidFill>
                <a:latin typeface="Verdana"/>
                <a:ea typeface="Verdana"/>
                <a:cs typeface="Verdana"/>
                <a:sym typeface="Verdana"/>
              </a:rPr>
              <a:t>Virtual Meetings</a:t>
            </a:r>
            <a:endParaRPr/>
          </a:p>
        </p:txBody>
      </p:sp>
      <p:sp>
        <p:nvSpPr>
          <p:cNvPr id="378" name="Google Shape;378;g38636956b5f_3_0"/>
          <p:cNvSpPr/>
          <p:nvPr/>
        </p:nvSpPr>
        <p:spPr>
          <a:xfrm>
            <a:off x="1795723" y="4646987"/>
            <a:ext cx="1530600" cy="2301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Verdana"/>
              <a:buNone/>
            </a:pPr>
            <a:r>
              <a:rPr b="0" i="0" lang="en-US" sz="1100" u="none" cap="none" strike="noStrike">
                <a:solidFill>
                  <a:srgbClr val="FFFFFF"/>
                </a:solidFill>
                <a:latin typeface="Verdana"/>
                <a:ea typeface="Verdana"/>
                <a:cs typeface="Verdana"/>
                <a:sym typeface="Verdana"/>
              </a:rPr>
              <a:t>Tennessee Oct 28-30</a:t>
            </a:r>
            <a:endParaRPr/>
          </a:p>
        </p:txBody>
      </p:sp>
      <p:sp>
        <p:nvSpPr>
          <p:cNvPr id="379" name="Google Shape;379;g38636956b5f_3_0"/>
          <p:cNvSpPr/>
          <p:nvPr/>
        </p:nvSpPr>
        <p:spPr>
          <a:xfrm>
            <a:off x="3229067" y="4973040"/>
            <a:ext cx="1189200" cy="262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Verdana"/>
              <a:buNone/>
            </a:pPr>
            <a:r>
              <a:rPr b="0" i="0" lang="en-US" sz="1100" u="none" cap="none" strike="noStrike">
                <a:solidFill>
                  <a:srgbClr val="FFFFFF"/>
                </a:solidFill>
                <a:latin typeface="Verdana"/>
                <a:ea typeface="Verdana"/>
                <a:cs typeface="Verdana"/>
                <a:sym typeface="Verdana"/>
              </a:rPr>
              <a:t>Arizona Nov 5</a:t>
            </a:r>
            <a:endParaRPr/>
          </a:p>
        </p:txBody>
      </p:sp>
      <p:sp>
        <p:nvSpPr>
          <p:cNvPr id="380" name="Google Shape;380;g38636956b5f_3_0"/>
          <p:cNvSpPr/>
          <p:nvPr/>
        </p:nvSpPr>
        <p:spPr>
          <a:xfrm>
            <a:off x="3729153" y="5285539"/>
            <a:ext cx="1189200" cy="236700"/>
          </a:xfrm>
          <a:prstGeom prst="rect">
            <a:avLst/>
          </a:prstGeom>
          <a:solidFill>
            <a:srgbClr val="C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Verdana"/>
              <a:buNone/>
            </a:pPr>
            <a:r>
              <a:rPr b="0" i="0" lang="en-US" sz="1100" u="none" cap="none" strike="noStrike">
                <a:solidFill>
                  <a:srgbClr val="FFFFFF"/>
                </a:solidFill>
                <a:latin typeface="Verdana"/>
                <a:ea typeface="Verdana"/>
                <a:cs typeface="Verdana"/>
                <a:sym typeface="Verdana"/>
              </a:rPr>
              <a:t>Webinar Nov 12</a:t>
            </a:r>
            <a:endParaRPr/>
          </a:p>
        </p:txBody>
      </p:sp>
      <p:sp>
        <p:nvSpPr>
          <p:cNvPr id="381" name="Google Shape;381;g38636956b5f_3_0"/>
          <p:cNvSpPr/>
          <p:nvPr/>
        </p:nvSpPr>
        <p:spPr>
          <a:xfrm>
            <a:off x="3720946" y="5576913"/>
            <a:ext cx="1395000" cy="2301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Verdana"/>
              <a:buNone/>
            </a:pPr>
            <a:r>
              <a:rPr b="0" i="0" lang="en-US" sz="1100" u="none" cap="none" strike="noStrike">
                <a:solidFill>
                  <a:srgbClr val="FFFFFF"/>
                </a:solidFill>
                <a:latin typeface="Verdana"/>
                <a:ea typeface="Verdana"/>
                <a:cs typeface="Verdana"/>
                <a:sym typeface="Verdana"/>
              </a:rPr>
              <a:t>Missouri Nov 13-14</a:t>
            </a:r>
            <a:endParaRPr/>
          </a:p>
        </p:txBody>
      </p:sp>
      <p:sp>
        <p:nvSpPr>
          <p:cNvPr id="382" name="Google Shape;382;g38636956b5f_3_0"/>
          <p:cNvSpPr/>
          <p:nvPr/>
        </p:nvSpPr>
        <p:spPr>
          <a:xfrm>
            <a:off x="4407703" y="6182961"/>
            <a:ext cx="1416300" cy="2367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Verdana"/>
              <a:buNone/>
            </a:pPr>
            <a:r>
              <a:rPr b="0" i="0" lang="en-US" sz="1100" u="none" cap="none" strike="noStrike">
                <a:solidFill>
                  <a:srgbClr val="FFFFFF"/>
                </a:solidFill>
                <a:latin typeface="Verdana"/>
                <a:ea typeface="Verdana"/>
                <a:cs typeface="Verdana"/>
                <a:sym typeface="Verdana"/>
              </a:rPr>
              <a:t>Virginia Nov 18-19</a:t>
            </a:r>
            <a:endParaRPr/>
          </a:p>
        </p:txBody>
      </p:sp>
      <p:sp>
        <p:nvSpPr>
          <p:cNvPr id="383" name="Google Shape;383;g38636956b5f_3_0"/>
          <p:cNvSpPr/>
          <p:nvPr/>
        </p:nvSpPr>
        <p:spPr>
          <a:xfrm>
            <a:off x="4401340" y="5861200"/>
            <a:ext cx="1203300" cy="236700"/>
          </a:xfrm>
          <a:prstGeom prst="rect">
            <a:avLst/>
          </a:prstGeom>
          <a:solidFill>
            <a:srgbClr val="C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Verdana"/>
              <a:buNone/>
            </a:pPr>
            <a:r>
              <a:rPr b="0" i="0" lang="en-US" sz="1100" u="none" cap="none" strike="noStrike">
                <a:solidFill>
                  <a:srgbClr val="FFFFFF"/>
                </a:solidFill>
                <a:latin typeface="Verdana"/>
                <a:ea typeface="Verdana"/>
                <a:cs typeface="Verdana"/>
                <a:sym typeface="Verdana"/>
              </a:rPr>
              <a:t>Webinar Nov 18</a:t>
            </a:r>
            <a:endParaRPr/>
          </a:p>
        </p:txBody>
      </p:sp>
      <p:sp>
        <p:nvSpPr>
          <p:cNvPr id="384" name="Google Shape;384;g38636956b5f_3_0"/>
          <p:cNvSpPr/>
          <p:nvPr/>
        </p:nvSpPr>
        <p:spPr>
          <a:xfrm>
            <a:off x="5823940" y="4649007"/>
            <a:ext cx="1144800" cy="2283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Verdana"/>
              <a:buNone/>
            </a:pPr>
            <a:r>
              <a:rPr b="0" i="0" lang="en-US" sz="1100" u="none" cap="none" strike="noStrike">
                <a:solidFill>
                  <a:srgbClr val="FFFFFF"/>
                </a:solidFill>
                <a:latin typeface="Verdana"/>
                <a:ea typeface="Verdana"/>
                <a:cs typeface="Verdana"/>
                <a:sym typeface="Verdana"/>
              </a:rPr>
              <a:t>Illinois Dec 3-4</a:t>
            </a:r>
            <a:endParaRPr/>
          </a:p>
        </p:txBody>
      </p:sp>
      <p:sp>
        <p:nvSpPr>
          <p:cNvPr id="385" name="Google Shape;385;g38636956b5f_3_0"/>
          <p:cNvSpPr/>
          <p:nvPr/>
        </p:nvSpPr>
        <p:spPr>
          <a:xfrm>
            <a:off x="6396338" y="4985958"/>
            <a:ext cx="1144800" cy="236700"/>
          </a:xfrm>
          <a:prstGeom prst="rect">
            <a:avLst/>
          </a:prstGeom>
          <a:solidFill>
            <a:srgbClr val="C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Verdana"/>
              <a:buNone/>
            </a:pPr>
            <a:r>
              <a:rPr b="0" i="0" lang="en-US" sz="1100" u="none" cap="none" strike="noStrike">
                <a:solidFill>
                  <a:srgbClr val="FFFFFF"/>
                </a:solidFill>
                <a:latin typeface="Verdana"/>
                <a:ea typeface="Verdana"/>
                <a:cs typeface="Verdana"/>
                <a:sym typeface="Verdana"/>
              </a:rPr>
              <a:t>Webinar Dec 10</a:t>
            </a:r>
            <a:endParaRPr/>
          </a:p>
        </p:txBody>
      </p:sp>
      <p:sp>
        <p:nvSpPr>
          <p:cNvPr id="386" name="Google Shape;386;g38636956b5f_3_0"/>
          <p:cNvSpPr txBox="1"/>
          <p:nvPr/>
        </p:nvSpPr>
        <p:spPr>
          <a:xfrm>
            <a:off x="7820491" y="1339593"/>
            <a:ext cx="893100" cy="591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2"/>
              </a:buClr>
              <a:buSzPts val="1200"/>
              <a:buFont typeface="Arial"/>
              <a:buNone/>
            </a:pPr>
            <a:r>
              <a:rPr b="0" i="0" lang="en-US" sz="1500" u="none" cap="none" strike="noStrike">
                <a:solidFill>
                  <a:schemeClr val="dk2"/>
                </a:solidFill>
                <a:latin typeface="Trebuchet MS"/>
                <a:ea typeface="Trebuchet MS"/>
                <a:cs typeface="Trebuchet MS"/>
                <a:sym typeface="Trebuchet MS"/>
              </a:rPr>
              <a:t>2026</a:t>
            </a:r>
            <a:endParaRPr sz="1700">
              <a:solidFill>
                <a:schemeClr val="dk2"/>
              </a:solidFill>
            </a:endParaRPr>
          </a:p>
        </p:txBody>
      </p:sp>
      <p:sp>
        <p:nvSpPr>
          <p:cNvPr id="387" name="Google Shape;387;g38636956b5f_3_0"/>
          <p:cNvSpPr txBox="1"/>
          <p:nvPr/>
        </p:nvSpPr>
        <p:spPr>
          <a:xfrm>
            <a:off x="1492624" y="653527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88" name="Google Shape;388;g38636956b5f_3_0"/>
          <p:cNvSpPr txBox="1"/>
          <p:nvPr/>
        </p:nvSpPr>
        <p:spPr>
          <a:xfrm>
            <a:off x="11631706" y="6656294"/>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89" name="Google Shape;389;g38636956b5f_3_0"/>
          <p:cNvSpPr txBox="1"/>
          <p:nvPr/>
        </p:nvSpPr>
        <p:spPr>
          <a:xfrm>
            <a:off x="5836024" y="6320118"/>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90" name="Google Shape;390;g38636956b5f_3_0"/>
          <p:cNvSpPr txBox="1"/>
          <p:nvPr/>
        </p:nvSpPr>
        <p:spPr>
          <a:xfrm>
            <a:off x="11698940" y="6602505"/>
            <a:ext cx="493200" cy="22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38636956b5f_3_102"/>
          <p:cNvSpPr/>
          <p:nvPr/>
        </p:nvSpPr>
        <p:spPr>
          <a:xfrm>
            <a:off x="5433325" y="0"/>
            <a:ext cx="7640100" cy="701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396" name="Google Shape;396;g38636956b5f_3_102"/>
          <p:cNvSpPr/>
          <p:nvPr/>
        </p:nvSpPr>
        <p:spPr>
          <a:xfrm>
            <a:off x="2318941" y="1537871"/>
            <a:ext cx="2026800" cy="811800"/>
          </a:xfrm>
          <a:prstGeom prst="homePlate">
            <a:avLst>
              <a:gd fmla="val 22616" name="adj"/>
            </a:avLst>
          </a:prstGeom>
          <a:solidFill>
            <a:schemeClr val="dk2"/>
          </a:solidFill>
          <a:ln>
            <a:noFill/>
          </a:ln>
        </p:spPr>
        <p:txBody>
          <a:bodyPr anchorCtr="0" anchor="t" bIns="0" lIns="396000" spcFirstLastPara="1" rIns="0" wrap="square" tIns="251975">
            <a:noAutofit/>
          </a:bodyPr>
          <a:lstStyle/>
          <a:p>
            <a:pPr indent="0" lvl="0" marL="0" marR="0" rtl="0" algn="just">
              <a:lnSpc>
                <a:spcPct val="100000"/>
              </a:lnSpc>
              <a:spcBef>
                <a:spcPts val="0"/>
              </a:spcBef>
              <a:spcAft>
                <a:spcPts val="0"/>
              </a:spcAft>
              <a:buClr>
                <a:srgbClr val="000000"/>
              </a:buClr>
              <a:buSzPts val="1400"/>
              <a:buFont typeface="Verdana"/>
              <a:buNone/>
            </a:pPr>
            <a:r>
              <a:rPr b="1" i="0" lang="en-US" sz="1400" u="none" cap="none" strike="noStrike">
                <a:solidFill>
                  <a:srgbClr val="FFFFFF"/>
                </a:solidFill>
                <a:latin typeface="Verdana"/>
                <a:ea typeface="Verdana"/>
                <a:cs typeface="Verdana"/>
                <a:sym typeface="Verdana"/>
              </a:rPr>
              <a:t>Week Oct 28</a:t>
            </a:r>
            <a:endParaRPr b="0" i="0" sz="1400" u="none" cap="none" strike="noStrike">
              <a:solidFill>
                <a:srgbClr val="FFFFFF"/>
              </a:solidFill>
              <a:latin typeface="Verdana"/>
              <a:ea typeface="Verdana"/>
              <a:cs typeface="Verdana"/>
              <a:sym typeface="Verdana"/>
            </a:endParaRPr>
          </a:p>
        </p:txBody>
      </p:sp>
      <p:sp>
        <p:nvSpPr>
          <p:cNvPr id="397" name="Google Shape;397;g38636956b5f_3_102"/>
          <p:cNvSpPr/>
          <p:nvPr/>
        </p:nvSpPr>
        <p:spPr>
          <a:xfrm>
            <a:off x="4187636" y="1537871"/>
            <a:ext cx="2026800" cy="811800"/>
          </a:xfrm>
          <a:prstGeom prst="chevron">
            <a:avLst>
              <a:gd fmla="val 22711" name="adj"/>
            </a:avLst>
          </a:prstGeom>
          <a:solidFill>
            <a:schemeClr val="accent1"/>
          </a:solidFill>
          <a:ln>
            <a:noFill/>
          </a:ln>
        </p:spPr>
        <p:txBody>
          <a:bodyPr anchorCtr="0" anchor="t" bIns="0" lIns="180000" spcFirstLastPara="1" rIns="0" wrap="square" tIns="251975">
            <a:noAutofit/>
          </a:bodyPr>
          <a:lstStyle/>
          <a:p>
            <a:pPr indent="0" lvl="0" marL="0" marR="0" rtl="0" algn="just">
              <a:lnSpc>
                <a:spcPct val="100000"/>
              </a:lnSpc>
              <a:spcBef>
                <a:spcPts val="0"/>
              </a:spcBef>
              <a:spcAft>
                <a:spcPts val="0"/>
              </a:spcAft>
              <a:buClr>
                <a:srgbClr val="000000"/>
              </a:buClr>
              <a:buSzPts val="1400"/>
              <a:buFont typeface="Verdana"/>
              <a:buNone/>
            </a:pPr>
            <a:r>
              <a:rPr b="1" i="0" lang="en-US" sz="1400" u="none" cap="none" strike="noStrike">
                <a:solidFill>
                  <a:srgbClr val="FFFFFF"/>
                </a:solidFill>
                <a:latin typeface="Verdana"/>
                <a:ea typeface="Verdana"/>
                <a:cs typeface="Verdana"/>
                <a:sym typeface="Verdana"/>
              </a:rPr>
              <a:t>Week Nov 11</a:t>
            </a:r>
            <a:endParaRPr b="0" i="0" sz="1400" u="none" cap="none" strike="noStrike">
              <a:solidFill>
                <a:srgbClr val="FFFFFF"/>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Verdana"/>
              <a:ea typeface="Verdana"/>
              <a:cs typeface="Verdana"/>
              <a:sym typeface="Verdana"/>
            </a:endParaRPr>
          </a:p>
        </p:txBody>
      </p:sp>
      <p:sp>
        <p:nvSpPr>
          <p:cNvPr id="398" name="Google Shape;398;g38636956b5f_3_102"/>
          <p:cNvSpPr/>
          <p:nvPr/>
        </p:nvSpPr>
        <p:spPr>
          <a:xfrm>
            <a:off x="6056332" y="1537871"/>
            <a:ext cx="2026800" cy="811800"/>
          </a:xfrm>
          <a:prstGeom prst="chevron">
            <a:avLst>
              <a:gd fmla="val 22711" name="adj"/>
            </a:avLst>
          </a:prstGeom>
          <a:solidFill>
            <a:schemeClr val="accent2"/>
          </a:solidFill>
          <a:ln>
            <a:noFill/>
          </a:ln>
        </p:spPr>
        <p:txBody>
          <a:bodyPr anchorCtr="0" anchor="t" bIns="0" lIns="180000" spcFirstLastPara="1" rIns="0" wrap="square" tIns="251975">
            <a:noAutofit/>
          </a:bodyPr>
          <a:lstStyle/>
          <a:p>
            <a:pPr indent="0" lvl="0" marL="0" marR="0" rtl="0" algn="just">
              <a:lnSpc>
                <a:spcPct val="100000"/>
              </a:lnSpc>
              <a:spcBef>
                <a:spcPts val="0"/>
              </a:spcBef>
              <a:spcAft>
                <a:spcPts val="0"/>
              </a:spcAft>
              <a:buClr>
                <a:srgbClr val="000000"/>
              </a:buClr>
              <a:buSzPts val="1400"/>
              <a:buFont typeface="Verdana"/>
              <a:buNone/>
            </a:pPr>
            <a:r>
              <a:rPr b="1" i="0" lang="en-US" sz="1400" u="none" cap="none" strike="noStrike">
                <a:solidFill>
                  <a:srgbClr val="FFFFFF"/>
                </a:solidFill>
                <a:latin typeface="Verdana"/>
                <a:ea typeface="Verdana"/>
                <a:cs typeface="Verdana"/>
                <a:sym typeface="Verdana"/>
              </a:rPr>
              <a:t>Week Nov 25</a:t>
            </a:r>
            <a:endParaRPr b="0" i="0" sz="1400" u="none" cap="none" strike="noStrike">
              <a:solidFill>
                <a:srgbClr val="FFFFFF"/>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Verdana"/>
              <a:ea typeface="Verdana"/>
              <a:cs typeface="Verdana"/>
              <a:sym typeface="Verdana"/>
            </a:endParaRPr>
          </a:p>
        </p:txBody>
      </p:sp>
      <p:sp>
        <p:nvSpPr>
          <p:cNvPr id="399" name="Google Shape;399;g38636956b5f_3_102"/>
          <p:cNvSpPr/>
          <p:nvPr/>
        </p:nvSpPr>
        <p:spPr>
          <a:xfrm>
            <a:off x="7925027" y="1537871"/>
            <a:ext cx="2026800" cy="811800"/>
          </a:xfrm>
          <a:prstGeom prst="chevron">
            <a:avLst>
              <a:gd fmla="val 22711" name="adj"/>
            </a:avLst>
          </a:prstGeom>
          <a:solidFill>
            <a:schemeClr val="accent3"/>
          </a:solidFill>
          <a:ln>
            <a:noFill/>
          </a:ln>
        </p:spPr>
        <p:txBody>
          <a:bodyPr anchorCtr="0" anchor="t" bIns="0" lIns="180000" spcFirstLastPara="1" rIns="0" wrap="square" tIns="251975">
            <a:noAutofit/>
          </a:bodyPr>
          <a:lstStyle/>
          <a:p>
            <a:pPr indent="0" lvl="0" marL="0" marR="0" rtl="0" algn="just">
              <a:lnSpc>
                <a:spcPct val="100000"/>
              </a:lnSpc>
              <a:spcBef>
                <a:spcPts val="0"/>
              </a:spcBef>
              <a:spcAft>
                <a:spcPts val="0"/>
              </a:spcAft>
              <a:buClr>
                <a:srgbClr val="000000"/>
              </a:buClr>
              <a:buSzPts val="1400"/>
              <a:buFont typeface="Verdana"/>
              <a:buNone/>
            </a:pPr>
            <a:r>
              <a:rPr b="1" i="0" lang="en-US" sz="1400" u="none" cap="none" strike="noStrike">
                <a:solidFill>
                  <a:srgbClr val="FFFFFF"/>
                </a:solidFill>
                <a:latin typeface="Verdana"/>
                <a:ea typeface="Verdana"/>
                <a:cs typeface="Verdana"/>
                <a:sym typeface="Verdana"/>
              </a:rPr>
              <a:t>Week Dec 9</a:t>
            </a:r>
            <a:endParaRPr b="0" i="0" sz="1400" u="none" cap="none" strike="noStrike">
              <a:solidFill>
                <a:srgbClr val="FFFFFF"/>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Verdana"/>
              <a:ea typeface="Verdana"/>
              <a:cs typeface="Verdana"/>
              <a:sym typeface="Verdana"/>
            </a:endParaRPr>
          </a:p>
        </p:txBody>
      </p:sp>
      <p:sp>
        <p:nvSpPr>
          <p:cNvPr id="400" name="Google Shape;400;g38636956b5f_3_102"/>
          <p:cNvSpPr/>
          <p:nvPr/>
        </p:nvSpPr>
        <p:spPr>
          <a:xfrm>
            <a:off x="9793723" y="1537871"/>
            <a:ext cx="2026800" cy="811800"/>
          </a:xfrm>
          <a:prstGeom prst="chevron">
            <a:avLst>
              <a:gd fmla="val 22711" name="adj"/>
            </a:avLst>
          </a:prstGeom>
          <a:solidFill>
            <a:schemeClr val="accent4"/>
          </a:solidFill>
          <a:ln>
            <a:noFill/>
          </a:ln>
        </p:spPr>
        <p:txBody>
          <a:bodyPr anchorCtr="0" anchor="t" bIns="0" lIns="180000" spcFirstLastPara="1" rIns="0" wrap="square" tIns="251975">
            <a:noAutofit/>
          </a:bodyPr>
          <a:lstStyle/>
          <a:p>
            <a:pPr indent="0" lvl="0" marL="0" marR="0" rtl="0" algn="just">
              <a:lnSpc>
                <a:spcPct val="100000"/>
              </a:lnSpc>
              <a:spcBef>
                <a:spcPts val="0"/>
              </a:spcBef>
              <a:spcAft>
                <a:spcPts val="0"/>
              </a:spcAft>
              <a:buClr>
                <a:srgbClr val="000000"/>
              </a:buClr>
              <a:buSzPts val="1400"/>
              <a:buFont typeface="Verdana"/>
              <a:buNone/>
            </a:pPr>
            <a:r>
              <a:rPr b="1" i="0" lang="en-US" sz="1400" u="none" cap="none" strike="noStrike">
                <a:solidFill>
                  <a:srgbClr val="FFFFFF"/>
                </a:solidFill>
                <a:latin typeface="Verdana"/>
                <a:ea typeface="Verdana"/>
                <a:cs typeface="Verdana"/>
                <a:sym typeface="Verdana"/>
              </a:rPr>
              <a:t>Week Dec 23</a:t>
            </a:r>
            <a:endParaRPr b="0" i="0" sz="1400" u="none" cap="none" strike="noStrike">
              <a:solidFill>
                <a:srgbClr val="FFFFFF"/>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Verdana"/>
              <a:ea typeface="Verdana"/>
              <a:cs typeface="Verdana"/>
              <a:sym typeface="Verdana"/>
            </a:endParaRPr>
          </a:p>
        </p:txBody>
      </p:sp>
      <p:sp>
        <p:nvSpPr>
          <p:cNvPr id="401" name="Google Shape;401;g38636956b5f_3_102"/>
          <p:cNvSpPr txBox="1"/>
          <p:nvPr>
            <p:ph idx="1" type="body"/>
          </p:nvPr>
        </p:nvSpPr>
        <p:spPr>
          <a:xfrm>
            <a:off x="385762" y="802298"/>
            <a:ext cx="11418900" cy="576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solidFill>
                  <a:schemeClr val="dk2"/>
                </a:solidFill>
                <a:latin typeface="Trebuchet MS"/>
                <a:ea typeface="Trebuchet MS"/>
                <a:cs typeface="Trebuchet MS"/>
                <a:sym typeface="Trebuchet MS"/>
              </a:rPr>
              <a:t>End of Q4</a:t>
            </a:r>
            <a:endParaRPr>
              <a:solidFill>
                <a:schemeClr val="dk2"/>
              </a:solidFill>
              <a:latin typeface="Trebuchet MS"/>
              <a:ea typeface="Trebuchet MS"/>
              <a:cs typeface="Trebuchet MS"/>
              <a:sym typeface="Trebuchet MS"/>
            </a:endParaRPr>
          </a:p>
        </p:txBody>
      </p:sp>
      <p:sp>
        <p:nvSpPr>
          <p:cNvPr id="402" name="Google Shape;402;g38636956b5f_3_102"/>
          <p:cNvSpPr txBox="1"/>
          <p:nvPr>
            <p:ph type="title"/>
          </p:nvPr>
        </p:nvSpPr>
        <p:spPr>
          <a:xfrm>
            <a:off x="384174" y="381000"/>
            <a:ext cx="11420400" cy="48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Verdana"/>
              <a:buNone/>
            </a:pPr>
            <a:r>
              <a:rPr lang="en-US">
                <a:latin typeface="Trebuchet MS"/>
                <a:ea typeface="Trebuchet MS"/>
                <a:cs typeface="Trebuchet MS"/>
                <a:sym typeface="Trebuchet MS"/>
              </a:rPr>
              <a:t>Action plan</a:t>
            </a:r>
            <a:endParaRPr>
              <a:latin typeface="Trebuchet MS"/>
              <a:ea typeface="Trebuchet MS"/>
              <a:cs typeface="Trebuchet MS"/>
              <a:sym typeface="Trebuchet MS"/>
            </a:endParaRPr>
          </a:p>
        </p:txBody>
      </p:sp>
      <p:sp>
        <p:nvSpPr>
          <p:cNvPr id="403" name="Google Shape;403;g38636956b5f_3_102"/>
          <p:cNvSpPr txBox="1"/>
          <p:nvPr/>
        </p:nvSpPr>
        <p:spPr>
          <a:xfrm>
            <a:off x="2347516" y="2685622"/>
            <a:ext cx="1868700" cy="3693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Join Associations</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built contact list</a:t>
            </a:r>
            <a:endParaRPr b="0" i="0" sz="1200" u="none" cap="none" strike="noStrike">
              <a:solidFill>
                <a:srgbClr val="000000"/>
              </a:solidFill>
              <a:latin typeface="Verdana"/>
              <a:ea typeface="Verdana"/>
              <a:cs typeface="Verdana"/>
              <a:sym typeface="Verdana"/>
            </a:endParaRPr>
          </a:p>
        </p:txBody>
      </p:sp>
      <p:sp>
        <p:nvSpPr>
          <p:cNvPr id="404" name="Google Shape;404;g38636956b5f_3_102"/>
          <p:cNvSpPr txBox="1"/>
          <p:nvPr/>
        </p:nvSpPr>
        <p:spPr>
          <a:xfrm>
            <a:off x="4394008" y="2685622"/>
            <a:ext cx="1631700" cy="7389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Join first Webinar</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Create outreach template</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Begin outreach</a:t>
            </a:r>
            <a:endParaRPr/>
          </a:p>
        </p:txBody>
      </p:sp>
      <p:sp>
        <p:nvSpPr>
          <p:cNvPr id="405" name="Google Shape;405;g38636956b5f_3_102"/>
          <p:cNvSpPr txBox="1"/>
          <p:nvPr/>
        </p:nvSpPr>
        <p:spPr>
          <a:xfrm>
            <a:off x="6203629" y="2685622"/>
            <a:ext cx="1710600" cy="1848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1</a:t>
            </a:r>
            <a:r>
              <a:rPr b="0" baseline="30000" i="0" lang="en-US" sz="1200" u="none" cap="none" strike="noStrike">
                <a:solidFill>
                  <a:srgbClr val="000000"/>
                </a:solidFill>
                <a:latin typeface="Verdana"/>
                <a:ea typeface="Verdana"/>
                <a:cs typeface="Verdana"/>
                <a:sym typeface="Verdana"/>
              </a:rPr>
              <a:t>st</a:t>
            </a:r>
            <a:r>
              <a:rPr b="0" i="0" lang="en-US" sz="1200" u="none" cap="none" strike="noStrike">
                <a:solidFill>
                  <a:srgbClr val="000000"/>
                </a:solidFill>
                <a:latin typeface="Verdana"/>
                <a:ea typeface="Verdana"/>
                <a:cs typeface="Verdana"/>
                <a:sym typeface="Verdana"/>
              </a:rPr>
              <a:t> meeting</a:t>
            </a:r>
            <a:endParaRPr/>
          </a:p>
        </p:txBody>
      </p:sp>
      <p:sp>
        <p:nvSpPr>
          <p:cNvPr id="406" name="Google Shape;406;g38636956b5f_3_102"/>
          <p:cNvSpPr txBox="1"/>
          <p:nvPr/>
        </p:nvSpPr>
        <p:spPr>
          <a:xfrm>
            <a:off x="8092017" y="2685622"/>
            <a:ext cx="1710600" cy="3693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Sign first partnership</a:t>
            </a:r>
            <a:endParaRPr/>
          </a:p>
        </p:txBody>
      </p:sp>
      <p:sp>
        <p:nvSpPr>
          <p:cNvPr id="407" name="Google Shape;407;g38636956b5f_3_102"/>
          <p:cNvSpPr txBox="1"/>
          <p:nvPr/>
        </p:nvSpPr>
        <p:spPr>
          <a:xfrm>
            <a:off x="9980404" y="2685622"/>
            <a:ext cx="1852800" cy="1848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Plan Q1</a:t>
            </a:r>
            <a:endParaRPr/>
          </a:p>
        </p:txBody>
      </p:sp>
      <p:sp>
        <p:nvSpPr>
          <p:cNvPr id="408" name="Google Shape;408;g38636956b5f_3_102"/>
          <p:cNvSpPr txBox="1"/>
          <p:nvPr/>
        </p:nvSpPr>
        <p:spPr>
          <a:xfrm>
            <a:off x="400050" y="2685620"/>
            <a:ext cx="1710600" cy="57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Verdana"/>
              <a:buNone/>
            </a:pPr>
            <a:r>
              <a:rPr b="1" i="0" lang="en-US" sz="1200" u="none" cap="none" strike="noStrike">
                <a:solidFill>
                  <a:srgbClr val="000000"/>
                </a:solidFill>
                <a:latin typeface="Verdana"/>
                <a:ea typeface="Verdana"/>
                <a:cs typeface="Verdana"/>
                <a:sym typeface="Verdana"/>
              </a:rPr>
              <a:t>Association Partnerships</a:t>
            </a:r>
            <a:endParaRPr/>
          </a:p>
        </p:txBody>
      </p:sp>
      <p:sp>
        <p:nvSpPr>
          <p:cNvPr id="409" name="Google Shape;409;g38636956b5f_3_102"/>
          <p:cNvSpPr txBox="1"/>
          <p:nvPr/>
        </p:nvSpPr>
        <p:spPr>
          <a:xfrm>
            <a:off x="2347516" y="4054578"/>
            <a:ext cx="1868700" cy="3693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Finalize list of key vendors</a:t>
            </a:r>
            <a:endParaRPr/>
          </a:p>
        </p:txBody>
      </p:sp>
      <p:sp>
        <p:nvSpPr>
          <p:cNvPr id="410" name="Google Shape;410;g38636956b5f_3_102"/>
          <p:cNvSpPr txBox="1"/>
          <p:nvPr/>
        </p:nvSpPr>
        <p:spPr>
          <a:xfrm>
            <a:off x="4394008" y="4054578"/>
            <a:ext cx="1631700" cy="7389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Built contact list</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Create outreach template</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Begin outreach</a:t>
            </a:r>
            <a:endParaRPr/>
          </a:p>
        </p:txBody>
      </p:sp>
      <p:sp>
        <p:nvSpPr>
          <p:cNvPr id="411" name="Google Shape;411;g38636956b5f_3_102"/>
          <p:cNvSpPr txBox="1"/>
          <p:nvPr/>
        </p:nvSpPr>
        <p:spPr>
          <a:xfrm>
            <a:off x="6203629" y="4054578"/>
            <a:ext cx="1710600" cy="1848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Verdana"/>
                <a:ea typeface="Verdana"/>
                <a:cs typeface="Verdana"/>
                <a:sym typeface="Verdana"/>
              </a:rPr>
              <a:t>1</a:t>
            </a:r>
            <a:r>
              <a:rPr b="0" baseline="30000" i="0" lang="en-US" sz="1200" u="none" cap="none" strike="noStrike">
                <a:solidFill>
                  <a:schemeClr val="dk1"/>
                </a:solidFill>
                <a:latin typeface="Verdana"/>
                <a:ea typeface="Verdana"/>
                <a:cs typeface="Verdana"/>
                <a:sym typeface="Verdana"/>
              </a:rPr>
              <a:t>st</a:t>
            </a:r>
            <a:r>
              <a:rPr b="0" i="0" lang="en-US" sz="1200" u="none" cap="none" strike="noStrike">
                <a:solidFill>
                  <a:schemeClr val="dk1"/>
                </a:solidFill>
                <a:latin typeface="Verdana"/>
                <a:ea typeface="Verdana"/>
                <a:cs typeface="Verdana"/>
                <a:sym typeface="Verdana"/>
              </a:rPr>
              <a:t> meeting</a:t>
            </a:r>
            <a:endParaRPr b="0" i="0" sz="1200" u="none" cap="none" strike="noStrike">
              <a:solidFill>
                <a:srgbClr val="000000"/>
              </a:solidFill>
              <a:latin typeface="Verdana"/>
              <a:ea typeface="Verdana"/>
              <a:cs typeface="Verdana"/>
              <a:sym typeface="Verdana"/>
            </a:endParaRPr>
          </a:p>
        </p:txBody>
      </p:sp>
      <p:sp>
        <p:nvSpPr>
          <p:cNvPr id="412" name="Google Shape;412;g38636956b5f_3_102"/>
          <p:cNvSpPr txBox="1"/>
          <p:nvPr/>
        </p:nvSpPr>
        <p:spPr>
          <a:xfrm>
            <a:off x="8092017" y="4054578"/>
            <a:ext cx="1710600" cy="3693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Sign first partnership</a:t>
            </a:r>
            <a:endParaRPr/>
          </a:p>
        </p:txBody>
      </p:sp>
      <p:sp>
        <p:nvSpPr>
          <p:cNvPr id="413" name="Google Shape;413;g38636956b5f_3_102"/>
          <p:cNvSpPr txBox="1"/>
          <p:nvPr/>
        </p:nvSpPr>
        <p:spPr>
          <a:xfrm>
            <a:off x="9980404" y="4054578"/>
            <a:ext cx="1852800" cy="1848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Plan Q1</a:t>
            </a:r>
            <a:endParaRPr/>
          </a:p>
        </p:txBody>
      </p:sp>
      <p:sp>
        <p:nvSpPr>
          <p:cNvPr id="414" name="Google Shape;414;g38636956b5f_3_102"/>
          <p:cNvSpPr txBox="1"/>
          <p:nvPr/>
        </p:nvSpPr>
        <p:spPr>
          <a:xfrm>
            <a:off x="400050" y="4054576"/>
            <a:ext cx="1710600" cy="57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Verdana"/>
              <a:buNone/>
            </a:pPr>
            <a:r>
              <a:rPr b="1" i="0" lang="en-US" sz="1200" u="none" cap="none" strike="noStrike">
                <a:solidFill>
                  <a:srgbClr val="000000"/>
                </a:solidFill>
                <a:latin typeface="Verdana"/>
                <a:ea typeface="Verdana"/>
                <a:cs typeface="Verdana"/>
                <a:sym typeface="Verdana"/>
              </a:rPr>
              <a:t>Vendor Partnerships</a:t>
            </a:r>
            <a:endParaRPr/>
          </a:p>
        </p:txBody>
      </p:sp>
      <p:sp>
        <p:nvSpPr>
          <p:cNvPr id="415" name="Google Shape;415;g38636956b5f_3_102"/>
          <p:cNvSpPr txBox="1"/>
          <p:nvPr/>
        </p:nvSpPr>
        <p:spPr>
          <a:xfrm>
            <a:off x="2347516" y="5423536"/>
            <a:ext cx="1868700" cy="3693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Set origination goal and KPIs</a:t>
            </a:r>
            <a:endParaRPr/>
          </a:p>
        </p:txBody>
      </p:sp>
      <p:sp>
        <p:nvSpPr>
          <p:cNvPr id="416" name="Google Shape;416;g38636956b5f_3_102"/>
          <p:cNvSpPr txBox="1"/>
          <p:nvPr/>
        </p:nvSpPr>
        <p:spPr>
          <a:xfrm>
            <a:off x="8092017" y="5423536"/>
            <a:ext cx="1710600" cy="3693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First loan originations</a:t>
            </a:r>
            <a:endParaRPr/>
          </a:p>
        </p:txBody>
      </p:sp>
      <p:sp>
        <p:nvSpPr>
          <p:cNvPr id="417" name="Google Shape;417;g38636956b5f_3_102"/>
          <p:cNvSpPr txBox="1"/>
          <p:nvPr/>
        </p:nvSpPr>
        <p:spPr>
          <a:xfrm>
            <a:off x="400050" y="5423534"/>
            <a:ext cx="1710600" cy="57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Verdana"/>
              <a:buNone/>
            </a:pPr>
            <a:r>
              <a:rPr b="1" i="0" lang="en-US" sz="1200" u="none" cap="none" strike="noStrike">
                <a:solidFill>
                  <a:srgbClr val="000000"/>
                </a:solidFill>
                <a:latin typeface="Verdana"/>
                <a:ea typeface="Verdana"/>
                <a:cs typeface="Verdana"/>
                <a:sym typeface="Verdana"/>
              </a:rPr>
              <a:t>Loan Originations</a:t>
            </a:r>
            <a:endParaRPr/>
          </a:p>
        </p:txBody>
      </p:sp>
      <p:sp>
        <p:nvSpPr>
          <p:cNvPr id="418" name="Google Shape;418;g38636956b5f_3_102"/>
          <p:cNvSpPr txBox="1"/>
          <p:nvPr/>
        </p:nvSpPr>
        <p:spPr>
          <a:xfrm>
            <a:off x="371475" y="1756701"/>
            <a:ext cx="1710600" cy="41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Verdana"/>
              <a:buNone/>
            </a:pPr>
            <a:r>
              <a:rPr b="1" i="0" lang="en-US" sz="1200" u="none" cap="none" strike="noStrike">
                <a:solidFill>
                  <a:srgbClr val="000000"/>
                </a:solidFill>
                <a:latin typeface="Verdana"/>
                <a:ea typeface="Verdana"/>
                <a:cs typeface="Verdana"/>
                <a:sym typeface="Verdana"/>
              </a:rPr>
              <a:t>Workstream</a:t>
            </a:r>
            <a:endParaRPr/>
          </a:p>
        </p:txBody>
      </p:sp>
      <p:cxnSp>
        <p:nvCxnSpPr>
          <p:cNvPr id="419" name="Google Shape;419;g38636956b5f_3_102"/>
          <p:cNvCxnSpPr/>
          <p:nvPr/>
        </p:nvCxnSpPr>
        <p:spPr>
          <a:xfrm>
            <a:off x="320675" y="2166564"/>
            <a:ext cx="1566600" cy="0"/>
          </a:xfrm>
          <a:prstGeom prst="straightConnector1">
            <a:avLst/>
          </a:prstGeom>
          <a:noFill/>
          <a:ln cap="flat" cmpd="sng" w="28575">
            <a:solidFill>
              <a:schemeClr val="accent1"/>
            </a:solidFill>
            <a:prstDash val="solid"/>
            <a:miter lim="800000"/>
            <a:headEnd len="sm" w="sm" type="none"/>
            <a:tailEnd len="sm" w="sm" type="none"/>
          </a:ln>
        </p:spPr>
      </p:cxnSp>
      <p:sp>
        <p:nvSpPr>
          <p:cNvPr id="420" name="Google Shape;420;g38636956b5f_3_102"/>
          <p:cNvSpPr txBox="1"/>
          <p:nvPr/>
        </p:nvSpPr>
        <p:spPr>
          <a:xfrm>
            <a:off x="672353" y="6589059"/>
            <a:ext cx="0" cy="0"/>
          </a:xfrm>
          <a:prstGeom prst="rect">
            <a:avLst/>
          </a:prstGeom>
          <a:solidFill>
            <a:srgbClr val="F2F2F2"/>
          </a:solidFill>
          <a:ln>
            <a:noFill/>
          </a:ln>
        </p:spPr>
        <p:txBody>
          <a:bodyPr anchorCtr="0" anchor="ctr" bIns="36000" lIns="72000" spcFirstLastPara="1" rIns="36000" wrap="square" tIns="360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Verdana"/>
              <a:ea typeface="Verdana"/>
              <a:cs typeface="Verdana"/>
              <a:sym typeface="Verdana"/>
            </a:endParaRPr>
          </a:p>
        </p:txBody>
      </p:sp>
      <p:sp>
        <p:nvSpPr>
          <p:cNvPr id="421" name="Google Shape;421;g38636956b5f_3_102"/>
          <p:cNvSpPr txBox="1"/>
          <p:nvPr/>
        </p:nvSpPr>
        <p:spPr>
          <a:xfrm>
            <a:off x="470647" y="6575612"/>
            <a:ext cx="0" cy="0"/>
          </a:xfrm>
          <a:prstGeom prst="rect">
            <a:avLst/>
          </a:prstGeom>
          <a:solidFill>
            <a:srgbClr val="F2F2F2"/>
          </a:solidFill>
          <a:ln>
            <a:noFill/>
          </a:ln>
        </p:spPr>
        <p:txBody>
          <a:bodyPr anchorCtr="0" anchor="ctr" bIns="36000" lIns="72000" spcFirstLastPara="1" rIns="36000" wrap="square" tIns="360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Verdana"/>
              <a:ea typeface="Verdana"/>
              <a:cs typeface="Verdana"/>
              <a:sym typeface="Verdana"/>
            </a:endParaRPr>
          </a:p>
        </p:txBody>
      </p:sp>
      <p:sp>
        <p:nvSpPr>
          <p:cNvPr id="422" name="Google Shape;422;g38636956b5f_3_102"/>
          <p:cNvSpPr txBox="1"/>
          <p:nvPr/>
        </p:nvSpPr>
        <p:spPr>
          <a:xfrm>
            <a:off x="7059706" y="5740518"/>
            <a:ext cx="0" cy="0"/>
          </a:xfrm>
          <a:prstGeom prst="rect">
            <a:avLst/>
          </a:prstGeom>
          <a:solidFill>
            <a:srgbClr val="F2F2F2"/>
          </a:solidFill>
          <a:ln>
            <a:noFill/>
          </a:ln>
        </p:spPr>
        <p:txBody>
          <a:bodyPr anchorCtr="0" anchor="ctr" bIns="36000" lIns="72000" spcFirstLastPara="1" rIns="36000" wrap="square" tIns="360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Verdana"/>
              <a:ea typeface="Verdana"/>
              <a:cs typeface="Verdana"/>
              <a:sym typeface="Verdana"/>
            </a:endParaRPr>
          </a:p>
        </p:txBody>
      </p:sp>
      <p:sp>
        <p:nvSpPr>
          <p:cNvPr id="423" name="Google Shape;423;g38636956b5f_3_102"/>
          <p:cNvSpPr txBox="1"/>
          <p:nvPr/>
        </p:nvSpPr>
        <p:spPr>
          <a:xfrm>
            <a:off x="9964528" y="5423536"/>
            <a:ext cx="1710600" cy="1848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Verdana"/>
                <a:ea typeface="Verdana"/>
                <a:cs typeface="Verdana"/>
                <a:sym typeface="Verdana"/>
              </a:rPr>
              <a:t>Review KPIs</a:t>
            </a:r>
            <a:endParaRPr/>
          </a:p>
        </p:txBody>
      </p:sp>
      <p:cxnSp>
        <p:nvCxnSpPr>
          <p:cNvPr id="424" name="Google Shape;424;g38636956b5f_3_102"/>
          <p:cNvCxnSpPr/>
          <p:nvPr/>
        </p:nvCxnSpPr>
        <p:spPr>
          <a:xfrm>
            <a:off x="6081541" y="2685620"/>
            <a:ext cx="0" cy="3598800"/>
          </a:xfrm>
          <a:prstGeom prst="straightConnector1">
            <a:avLst/>
          </a:prstGeom>
          <a:noFill/>
          <a:ln cap="flat" cmpd="sng" w="12700">
            <a:solidFill>
              <a:schemeClr val="accent1"/>
            </a:solidFill>
            <a:prstDash val="solid"/>
            <a:miter lim="800000"/>
            <a:headEnd len="sm" w="sm" type="none"/>
            <a:tailEnd len="sm" w="sm" type="none"/>
          </a:ln>
        </p:spPr>
      </p:cxnSp>
      <p:cxnSp>
        <p:nvCxnSpPr>
          <p:cNvPr id="425" name="Google Shape;425;g38636956b5f_3_102"/>
          <p:cNvCxnSpPr/>
          <p:nvPr/>
        </p:nvCxnSpPr>
        <p:spPr>
          <a:xfrm>
            <a:off x="7908724" y="2685620"/>
            <a:ext cx="0" cy="3598800"/>
          </a:xfrm>
          <a:prstGeom prst="straightConnector1">
            <a:avLst/>
          </a:prstGeom>
          <a:noFill/>
          <a:ln cap="flat" cmpd="sng" w="12700">
            <a:solidFill>
              <a:schemeClr val="accent1"/>
            </a:solidFill>
            <a:prstDash val="solid"/>
            <a:miter lim="800000"/>
            <a:headEnd len="sm" w="sm" type="none"/>
            <a:tailEnd len="sm" w="sm" type="none"/>
          </a:ln>
        </p:spPr>
      </p:cxnSp>
      <p:cxnSp>
        <p:nvCxnSpPr>
          <p:cNvPr id="426" name="Google Shape;426;g38636956b5f_3_102"/>
          <p:cNvCxnSpPr/>
          <p:nvPr/>
        </p:nvCxnSpPr>
        <p:spPr>
          <a:xfrm>
            <a:off x="9793723" y="2691041"/>
            <a:ext cx="0" cy="3598800"/>
          </a:xfrm>
          <a:prstGeom prst="straightConnector1">
            <a:avLst/>
          </a:prstGeom>
          <a:noFill/>
          <a:ln cap="flat" cmpd="sng" w="12700">
            <a:solidFill>
              <a:schemeClr val="accent1"/>
            </a:solidFill>
            <a:prstDash val="solid"/>
            <a:miter lim="800000"/>
            <a:headEnd len="sm" w="sm" type="none"/>
            <a:tailEnd len="sm" w="sm" type="none"/>
          </a:ln>
        </p:spPr>
      </p:cxnSp>
      <p:cxnSp>
        <p:nvCxnSpPr>
          <p:cNvPr id="427" name="Google Shape;427;g38636956b5f_3_102"/>
          <p:cNvCxnSpPr/>
          <p:nvPr/>
        </p:nvCxnSpPr>
        <p:spPr>
          <a:xfrm>
            <a:off x="4187636" y="2685620"/>
            <a:ext cx="0" cy="3598800"/>
          </a:xfrm>
          <a:prstGeom prst="straightConnector1">
            <a:avLst/>
          </a:prstGeom>
          <a:noFill/>
          <a:ln cap="flat" cmpd="sng" w="12700">
            <a:solidFill>
              <a:schemeClr val="accent1"/>
            </a:solidFill>
            <a:prstDash val="solid"/>
            <a:miter lim="800000"/>
            <a:headEnd len="sm" w="sm" type="none"/>
            <a:tailEnd len="sm" w="sm" type="none"/>
          </a:ln>
        </p:spPr>
      </p:cxnSp>
      <p:cxnSp>
        <p:nvCxnSpPr>
          <p:cNvPr id="428" name="Google Shape;428;g38636956b5f_3_102"/>
          <p:cNvCxnSpPr/>
          <p:nvPr/>
        </p:nvCxnSpPr>
        <p:spPr>
          <a:xfrm>
            <a:off x="2110644" y="2624584"/>
            <a:ext cx="0" cy="3598800"/>
          </a:xfrm>
          <a:prstGeom prst="straightConnector1">
            <a:avLst/>
          </a:prstGeom>
          <a:noFill/>
          <a:ln cap="flat" cmpd="sng" w="12700">
            <a:solidFill>
              <a:schemeClr val="accent1"/>
            </a:solidFill>
            <a:prstDash val="solid"/>
            <a:miter lim="800000"/>
            <a:headEnd len="sm" w="sm" type="none"/>
            <a:tailEnd len="sm" w="sm" type="none"/>
          </a:ln>
        </p:spPr>
      </p:cxnSp>
      <p:pic>
        <p:nvPicPr>
          <p:cNvPr id="429" name="Google Shape;429;g38636956b5f_3_102"/>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 name="Shape 434"/>
        <p:cNvGrpSpPr/>
        <p:nvPr/>
      </p:nvGrpSpPr>
      <p:grpSpPr>
        <a:xfrm>
          <a:off x="0" y="0"/>
          <a:ext cx="0" cy="0"/>
          <a:chOff x="0" y="0"/>
          <a:chExt cx="0" cy="0"/>
        </a:xfrm>
      </p:grpSpPr>
      <p:sp>
        <p:nvSpPr>
          <p:cNvPr id="435" name="Google Shape;435;p11"/>
          <p:cNvSpPr txBox="1"/>
          <p:nvPr>
            <p:ph type="ctrTitle"/>
          </p:nvPr>
        </p:nvSpPr>
        <p:spPr>
          <a:xfrm>
            <a:off x="1270900" y="95175"/>
            <a:ext cx="6719100" cy="46320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6500"/>
              <a:buFont typeface="Trebuchet MS"/>
              <a:buNone/>
            </a:pPr>
            <a:r>
              <a:rPr b="1" lang="en-US" sz="5000"/>
              <a:t>Second Vertical: </a:t>
            </a:r>
            <a:endParaRPr b="1" sz="5000"/>
          </a:p>
          <a:p>
            <a:pPr indent="0" lvl="0" marL="0" rtl="0" algn="l">
              <a:lnSpc>
                <a:spcPct val="100000"/>
              </a:lnSpc>
              <a:spcBef>
                <a:spcPts val="0"/>
              </a:spcBef>
              <a:spcAft>
                <a:spcPts val="0"/>
              </a:spcAft>
              <a:buClr>
                <a:schemeClr val="accent1"/>
              </a:buClr>
              <a:buSzPts val="6500"/>
              <a:buFont typeface="Trebuchet MS"/>
              <a:buNone/>
            </a:pPr>
            <a:r>
              <a:rPr b="1" lang="en-US" sz="5000"/>
              <a:t>Family Planning Industry</a:t>
            </a:r>
            <a:endParaRPr b="1" sz="3900"/>
          </a:p>
        </p:txBody>
      </p:sp>
      <p:pic>
        <p:nvPicPr>
          <p:cNvPr id="436" name="Google Shape;436;p11"/>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pic>
        <p:nvPicPr>
          <p:cNvPr id="437" name="Google Shape;437;p11"/>
          <p:cNvPicPr preferRelativeResize="0"/>
          <p:nvPr/>
        </p:nvPicPr>
        <p:blipFill rotWithShape="1">
          <a:blip r:embed="rId4">
            <a:alphaModFix/>
          </a:blip>
          <a:srcRect b="0" l="0" r="0" t="0"/>
          <a:stretch/>
        </p:blipFill>
        <p:spPr>
          <a:xfrm>
            <a:off x="6410000" y="2319397"/>
            <a:ext cx="2287376" cy="2407776"/>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35"/>
                                        </p:tgtEl>
                                        <p:attrNameLst>
                                          <p:attrName>style.visibility</p:attrName>
                                        </p:attrNameLst>
                                      </p:cBhvr>
                                      <p:to>
                                        <p:strVal val="visible"/>
                                      </p:to>
                                    </p:set>
                                    <p:animEffect filter="fade" transition="in">
                                      <p:cBhvr>
                                        <p:cTn dur="4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368a3174c93_2_0"/>
          <p:cNvSpPr txBox="1"/>
          <p:nvPr>
            <p:ph type="title"/>
          </p:nvPr>
        </p:nvSpPr>
        <p:spPr>
          <a:xfrm>
            <a:off x="467225" y="486250"/>
            <a:ext cx="9591600" cy="65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990"/>
              <a:buNone/>
            </a:pPr>
            <a:r>
              <a:rPr b="1" lang="en-US" sz="2840"/>
              <a:t>Family Planning Industry </a:t>
            </a:r>
            <a:endParaRPr b="1" sz="2840"/>
          </a:p>
        </p:txBody>
      </p:sp>
      <p:pic>
        <p:nvPicPr>
          <p:cNvPr id="444" name="Google Shape;444;g368a3174c93_2_0"/>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pic>
        <p:nvPicPr>
          <p:cNvPr id="445" name="Google Shape;445;g368a3174c93_2_0"/>
          <p:cNvPicPr preferRelativeResize="0"/>
          <p:nvPr/>
        </p:nvPicPr>
        <p:blipFill rotWithShape="1">
          <a:blip r:embed="rId4">
            <a:alphaModFix/>
          </a:blip>
          <a:srcRect b="0" l="1679" r="58889" t="0"/>
          <a:stretch/>
        </p:blipFill>
        <p:spPr>
          <a:xfrm>
            <a:off x="774300" y="1440800"/>
            <a:ext cx="3524073" cy="4181150"/>
          </a:xfrm>
          <a:prstGeom prst="rect">
            <a:avLst/>
          </a:prstGeom>
          <a:noFill/>
          <a:ln>
            <a:noFill/>
          </a:ln>
        </p:spPr>
      </p:pic>
      <p:pic>
        <p:nvPicPr>
          <p:cNvPr id="446" name="Google Shape;446;g368a3174c93_2_0"/>
          <p:cNvPicPr preferRelativeResize="0"/>
          <p:nvPr/>
        </p:nvPicPr>
        <p:blipFill rotWithShape="1">
          <a:blip r:embed="rId4">
            <a:alphaModFix/>
          </a:blip>
          <a:srcRect b="43734" l="41592" r="0" t="0"/>
          <a:stretch/>
        </p:blipFill>
        <p:spPr>
          <a:xfrm>
            <a:off x="4182050" y="2272925"/>
            <a:ext cx="4611324" cy="207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g39c4e0deddd_0_0"/>
          <p:cNvPicPr preferRelativeResize="0"/>
          <p:nvPr/>
        </p:nvPicPr>
        <p:blipFill rotWithShape="1">
          <a:blip r:embed="rId3">
            <a:alphaModFix/>
          </a:blip>
          <a:srcRect b="9020" l="4625" r="2489" t="4324"/>
          <a:stretch/>
        </p:blipFill>
        <p:spPr>
          <a:xfrm>
            <a:off x="1218350" y="1156688"/>
            <a:ext cx="7306625" cy="4544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368a3174c93_2_16"/>
          <p:cNvSpPr txBox="1"/>
          <p:nvPr>
            <p:ph type="title"/>
          </p:nvPr>
        </p:nvSpPr>
        <p:spPr>
          <a:xfrm>
            <a:off x="128175" y="288950"/>
            <a:ext cx="9378600" cy="61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990"/>
              <a:buNone/>
            </a:pPr>
            <a:r>
              <a:rPr b="1" lang="en-US" sz="2670"/>
              <a:t>Family Planning: Market Strategy </a:t>
            </a:r>
            <a:endParaRPr b="1" sz="2670"/>
          </a:p>
        </p:txBody>
      </p:sp>
      <p:pic>
        <p:nvPicPr>
          <p:cNvPr id="459" name="Google Shape;459;g368a3174c93_2_16"/>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sp>
        <p:nvSpPr>
          <p:cNvPr id="460" name="Google Shape;460;g368a3174c93_2_16"/>
          <p:cNvSpPr txBox="1"/>
          <p:nvPr/>
        </p:nvSpPr>
        <p:spPr>
          <a:xfrm>
            <a:off x="4812848" y="1233825"/>
            <a:ext cx="5097000" cy="457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US" sz="1900" u="none" cap="none" strike="noStrike">
                <a:solidFill>
                  <a:schemeClr val="dk2"/>
                </a:solidFill>
                <a:latin typeface="Trebuchet MS"/>
                <a:ea typeface="Trebuchet MS"/>
                <a:cs typeface="Trebuchet MS"/>
                <a:sym typeface="Trebuchet MS"/>
              </a:rPr>
              <a:t>Promotion Strategy:</a:t>
            </a:r>
            <a:endParaRPr b="1" i="0" sz="1900" u="none" cap="none" strike="noStrike">
              <a:solidFill>
                <a:schemeClr val="dk2"/>
              </a:solidFill>
              <a:latin typeface="Trebuchet MS"/>
              <a:ea typeface="Trebuchet MS"/>
              <a:cs typeface="Trebuchet MS"/>
              <a:sym typeface="Trebuchet MS"/>
            </a:endParaRPr>
          </a:p>
          <a:p>
            <a:pPr indent="-323850" lvl="0" marL="457200" marR="0" rtl="0" algn="l">
              <a:lnSpc>
                <a:spcPct val="115000"/>
              </a:lnSpc>
              <a:spcBef>
                <a:spcPts val="1200"/>
              </a:spcBef>
              <a:spcAft>
                <a:spcPts val="0"/>
              </a:spcAft>
              <a:buClr>
                <a:schemeClr val="dk1"/>
              </a:buClr>
              <a:buSzPts val="1500"/>
              <a:buFont typeface="Arial"/>
              <a:buChar char="●"/>
            </a:pPr>
            <a:r>
              <a:rPr b="1" i="0" lang="en-US" sz="1500" u="none" cap="none" strike="noStrike">
                <a:solidFill>
                  <a:schemeClr val="dk1"/>
                </a:solidFill>
                <a:latin typeface="Trebuchet MS"/>
                <a:ea typeface="Trebuchet MS"/>
                <a:cs typeface="Trebuchet MS"/>
                <a:sym typeface="Trebuchet MS"/>
              </a:rPr>
              <a:t>Partnership Marketing:</a:t>
            </a:r>
            <a:r>
              <a:rPr b="0" i="0" lang="en-US" sz="1500" u="none" cap="none" strike="noStrike">
                <a:solidFill>
                  <a:schemeClr val="dk1"/>
                </a:solidFill>
                <a:latin typeface="Trebuchet MS"/>
                <a:ea typeface="Trebuchet MS"/>
                <a:cs typeface="Trebuchet MS"/>
                <a:sym typeface="Trebuchet MS"/>
              </a:rPr>
              <a:t> Collaborate with Planned Parenthood</a:t>
            </a:r>
            <a:r>
              <a:rPr lang="en-US" sz="1500">
                <a:solidFill>
                  <a:schemeClr val="dk1"/>
                </a:solidFill>
                <a:latin typeface="Trebuchet MS"/>
                <a:ea typeface="Trebuchet MS"/>
                <a:cs typeface="Trebuchet MS"/>
                <a:sym typeface="Trebuchet MS"/>
              </a:rPr>
              <a:t> &amp; Key Associations: </a:t>
            </a:r>
            <a:endParaRPr sz="1500">
              <a:solidFill>
                <a:schemeClr val="dk1"/>
              </a:solidFill>
              <a:latin typeface="Trebuchet MS"/>
              <a:ea typeface="Trebuchet MS"/>
              <a:cs typeface="Trebuchet MS"/>
              <a:sym typeface="Trebuchet MS"/>
            </a:endParaRPr>
          </a:p>
          <a:p>
            <a:pPr indent="-323850" lvl="1" marL="914400" marR="0" rtl="0" algn="l">
              <a:lnSpc>
                <a:spcPct val="115000"/>
              </a:lnSpc>
              <a:spcBef>
                <a:spcPts val="1200"/>
              </a:spcBef>
              <a:spcAft>
                <a:spcPts val="0"/>
              </a:spcAft>
              <a:buClr>
                <a:srgbClr val="C00000"/>
              </a:buClr>
              <a:buSzPts val="1500"/>
              <a:buFont typeface="Arial"/>
              <a:buChar char="○"/>
            </a:pPr>
            <a:r>
              <a:rPr b="1" lang="en-US" sz="1500">
                <a:solidFill>
                  <a:srgbClr val="C00000"/>
                </a:solidFill>
                <a:latin typeface="Trebuchet MS"/>
                <a:ea typeface="Trebuchet MS"/>
                <a:cs typeface="Trebuchet MS"/>
                <a:sym typeface="Trebuchet MS"/>
              </a:rPr>
              <a:t>National Family Planning &amp; Reproductive Health Association (NFPRHA) </a:t>
            </a:r>
            <a:endParaRPr b="1" sz="1500">
              <a:solidFill>
                <a:srgbClr val="C00000"/>
              </a:solidFill>
              <a:latin typeface="Trebuchet MS"/>
              <a:ea typeface="Trebuchet MS"/>
              <a:cs typeface="Trebuchet MS"/>
              <a:sym typeface="Trebuchet MS"/>
            </a:endParaRPr>
          </a:p>
          <a:p>
            <a:pPr indent="-323850" lvl="1" marL="914400" marR="0" rtl="0" algn="l">
              <a:lnSpc>
                <a:spcPct val="115000"/>
              </a:lnSpc>
              <a:spcBef>
                <a:spcPts val="1200"/>
              </a:spcBef>
              <a:spcAft>
                <a:spcPts val="0"/>
              </a:spcAft>
              <a:buClr>
                <a:srgbClr val="C00000"/>
              </a:buClr>
              <a:buSzPts val="1500"/>
              <a:buFont typeface="Arial"/>
              <a:buChar char="○"/>
            </a:pPr>
            <a:r>
              <a:rPr b="1" lang="en-US" sz="1500">
                <a:solidFill>
                  <a:srgbClr val="C00000"/>
                </a:solidFill>
                <a:latin typeface="Trebuchet MS"/>
                <a:ea typeface="Trebuchet MS"/>
                <a:cs typeface="Trebuchet MS"/>
                <a:sym typeface="Trebuchet MS"/>
              </a:rPr>
              <a:t>American Society for Reproductive Medicine (ASRM) </a:t>
            </a:r>
            <a:endParaRPr b="1" sz="1500">
              <a:solidFill>
                <a:srgbClr val="C00000"/>
              </a:solidFill>
              <a:latin typeface="Trebuchet MS"/>
              <a:ea typeface="Trebuchet MS"/>
              <a:cs typeface="Trebuchet MS"/>
              <a:sym typeface="Trebuchet MS"/>
            </a:endParaRPr>
          </a:p>
          <a:p>
            <a:pPr indent="-311150" lvl="1" marL="914400" rtl="0" algn="l">
              <a:lnSpc>
                <a:spcPct val="115000"/>
              </a:lnSpc>
              <a:spcBef>
                <a:spcPts val="0"/>
              </a:spcBef>
              <a:spcAft>
                <a:spcPts val="0"/>
              </a:spcAft>
              <a:buClr>
                <a:srgbClr val="C00000"/>
              </a:buClr>
              <a:buSzPts val="1300"/>
              <a:buChar char="○"/>
            </a:pPr>
            <a:r>
              <a:rPr b="1" lang="en-US" sz="1500">
                <a:solidFill>
                  <a:srgbClr val="C00000"/>
                </a:solidFill>
                <a:latin typeface="Trebuchet MS"/>
                <a:ea typeface="Trebuchet MS"/>
                <a:cs typeface="Trebuchet MS"/>
                <a:sym typeface="Trebuchet MS"/>
              </a:rPr>
              <a:t>The National Infertility Association </a:t>
            </a:r>
            <a:endParaRPr b="1" sz="1500">
              <a:solidFill>
                <a:srgbClr val="C00000"/>
              </a:solidFill>
              <a:latin typeface="Trebuchet MS"/>
              <a:ea typeface="Trebuchet MS"/>
              <a:cs typeface="Trebuchet MS"/>
              <a:sym typeface="Trebuchet MS"/>
            </a:endParaRPr>
          </a:p>
          <a:p>
            <a:pPr indent="-323850" lvl="0" marL="457200" marR="0" rtl="0" algn="l">
              <a:lnSpc>
                <a:spcPct val="115000"/>
              </a:lnSpc>
              <a:spcBef>
                <a:spcPts val="0"/>
              </a:spcBef>
              <a:spcAft>
                <a:spcPts val="0"/>
              </a:spcAft>
              <a:buClr>
                <a:schemeClr val="dk1"/>
              </a:buClr>
              <a:buSzPts val="1500"/>
              <a:buFont typeface="Arial"/>
              <a:buChar char="●"/>
            </a:pPr>
            <a:r>
              <a:rPr b="1" i="0" lang="en-US" sz="1500" u="none" cap="none" strike="noStrike">
                <a:solidFill>
                  <a:schemeClr val="dk1"/>
                </a:solidFill>
                <a:latin typeface="Trebuchet MS"/>
                <a:ea typeface="Trebuchet MS"/>
                <a:cs typeface="Trebuchet MS"/>
                <a:sym typeface="Trebuchet MS"/>
              </a:rPr>
              <a:t>Social Media:</a:t>
            </a:r>
            <a:r>
              <a:rPr b="0" i="0" lang="en-US" sz="1500" u="none" cap="none" strike="noStrike">
                <a:solidFill>
                  <a:schemeClr val="dk1"/>
                </a:solidFill>
                <a:latin typeface="Trebuchet MS"/>
                <a:ea typeface="Trebuchet MS"/>
                <a:cs typeface="Trebuchet MS"/>
                <a:sym typeface="Trebuchet MS"/>
              </a:rPr>
              <a:t> </a:t>
            </a:r>
            <a:r>
              <a:rPr lang="en-US" sz="1500">
                <a:solidFill>
                  <a:schemeClr val="dk1"/>
                </a:solidFill>
                <a:latin typeface="Trebuchet MS"/>
                <a:ea typeface="Trebuchet MS"/>
                <a:cs typeface="Trebuchet MS"/>
                <a:sym typeface="Trebuchet MS"/>
              </a:rPr>
              <a:t>Ca</a:t>
            </a:r>
            <a:r>
              <a:rPr b="0" i="0" lang="en-US" sz="1500" u="none" cap="none" strike="noStrike">
                <a:solidFill>
                  <a:schemeClr val="dk1"/>
                </a:solidFill>
                <a:latin typeface="Trebuchet MS"/>
                <a:ea typeface="Trebuchet MS"/>
                <a:cs typeface="Trebuchet MS"/>
                <a:sym typeface="Trebuchet MS"/>
              </a:rPr>
              <a:t>mpaigns targeting women aged 25–45.</a:t>
            </a:r>
            <a:endParaRPr b="0" i="0" sz="1500" u="none" cap="none" strike="noStrike">
              <a:solidFill>
                <a:schemeClr val="dk1"/>
              </a:solidFill>
              <a:latin typeface="Trebuchet MS"/>
              <a:ea typeface="Trebuchet MS"/>
              <a:cs typeface="Trebuchet MS"/>
              <a:sym typeface="Trebuchet MS"/>
            </a:endParaRPr>
          </a:p>
          <a:p>
            <a:pPr indent="-323850" lvl="0" marL="457200" marR="0" rtl="0" algn="l">
              <a:lnSpc>
                <a:spcPct val="115000"/>
              </a:lnSpc>
              <a:spcBef>
                <a:spcPts val="0"/>
              </a:spcBef>
              <a:spcAft>
                <a:spcPts val="0"/>
              </a:spcAft>
              <a:buClr>
                <a:schemeClr val="dk1"/>
              </a:buClr>
              <a:buSzPts val="1500"/>
              <a:buFont typeface="Arial"/>
              <a:buChar char="●"/>
            </a:pPr>
            <a:r>
              <a:rPr b="1" i="0" lang="en-US" sz="1500" u="none" cap="none" strike="noStrike">
                <a:solidFill>
                  <a:schemeClr val="dk1"/>
                </a:solidFill>
                <a:latin typeface="Trebuchet MS"/>
                <a:ea typeface="Trebuchet MS"/>
                <a:cs typeface="Trebuchet MS"/>
                <a:sym typeface="Trebuchet MS"/>
              </a:rPr>
              <a:t>Trade Shows:</a:t>
            </a:r>
            <a:r>
              <a:rPr b="0" i="0" lang="en-US" sz="1500" u="none" cap="none" strike="noStrike">
                <a:solidFill>
                  <a:schemeClr val="dk1"/>
                </a:solidFill>
                <a:latin typeface="Trebuchet MS"/>
                <a:ea typeface="Trebuchet MS"/>
                <a:cs typeface="Trebuchet MS"/>
                <a:sym typeface="Trebuchet MS"/>
              </a:rPr>
              <a:t> Exhibit at fertility</a:t>
            </a:r>
            <a:r>
              <a:rPr lang="en-US" sz="1500">
                <a:solidFill>
                  <a:schemeClr val="dk1"/>
                </a:solidFill>
                <a:latin typeface="Trebuchet MS"/>
                <a:ea typeface="Trebuchet MS"/>
                <a:cs typeface="Trebuchet MS"/>
                <a:sym typeface="Trebuchet MS"/>
              </a:rPr>
              <a:t>/</a:t>
            </a:r>
            <a:r>
              <a:rPr b="0" i="0" lang="en-US" sz="1500" u="none" cap="none" strike="noStrike">
                <a:solidFill>
                  <a:schemeClr val="dk1"/>
                </a:solidFill>
                <a:latin typeface="Trebuchet MS"/>
                <a:ea typeface="Trebuchet MS"/>
                <a:cs typeface="Trebuchet MS"/>
                <a:sym typeface="Trebuchet MS"/>
              </a:rPr>
              <a:t>healthcare fintech conferences.</a:t>
            </a:r>
            <a:endParaRPr b="0" i="0" sz="2000" u="none" cap="none" strike="noStrike">
              <a:solidFill>
                <a:srgbClr val="3F3F3F"/>
              </a:solidFill>
              <a:latin typeface="Trebuchet MS"/>
              <a:ea typeface="Trebuchet MS"/>
              <a:cs typeface="Trebuchet MS"/>
              <a:sym typeface="Trebuchet MS"/>
            </a:endParaRPr>
          </a:p>
        </p:txBody>
      </p:sp>
      <p:sp>
        <p:nvSpPr>
          <p:cNvPr id="461" name="Google Shape;461;g368a3174c93_2_16"/>
          <p:cNvSpPr txBox="1"/>
          <p:nvPr/>
        </p:nvSpPr>
        <p:spPr>
          <a:xfrm>
            <a:off x="128175" y="1233825"/>
            <a:ext cx="4782000" cy="405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rPr b="1" i="0" lang="en-US" sz="1900" u="none" cap="none" strike="noStrike">
                <a:solidFill>
                  <a:schemeClr val="dk2"/>
                </a:solidFill>
                <a:latin typeface="Trebuchet MS"/>
                <a:ea typeface="Trebuchet MS"/>
                <a:cs typeface="Trebuchet MS"/>
                <a:sym typeface="Trebuchet MS"/>
              </a:rPr>
              <a:t>Strategic Approach: </a:t>
            </a:r>
            <a:endParaRPr b="1" sz="1900">
              <a:solidFill>
                <a:schemeClr val="dk2"/>
              </a:solidFill>
              <a:latin typeface="Trebuchet MS"/>
              <a:ea typeface="Trebuchet MS"/>
              <a:cs typeface="Trebuchet MS"/>
              <a:sym typeface="Trebuchet MS"/>
            </a:endParaRPr>
          </a:p>
          <a:p>
            <a:pPr indent="-330200" lvl="0" marL="457200" marR="0" rtl="0" algn="l">
              <a:lnSpc>
                <a:spcPct val="115000"/>
              </a:lnSpc>
              <a:spcBef>
                <a:spcPts val="1800"/>
              </a:spcBef>
              <a:spcAft>
                <a:spcPts val="0"/>
              </a:spcAft>
              <a:buClr>
                <a:schemeClr val="dk1"/>
              </a:buClr>
              <a:buSzPts val="1600"/>
              <a:buFont typeface="Trebuchet MS"/>
              <a:buChar char="●"/>
            </a:pPr>
            <a:r>
              <a:rPr b="0" i="0" lang="en-US" sz="1600" u="none" cap="none" strike="noStrike">
                <a:solidFill>
                  <a:schemeClr val="dk1"/>
                </a:solidFill>
                <a:latin typeface="Trebuchet MS"/>
                <a:ea typeface="Trebuchet MS"/>
                <a:cs typeface="Trebuchet MS"/>
                <a:sym typeface="Trebuchet MS"/>
              </a:rPr>
              <a:t>API Integration: </a:t>
            </a:r>
            <a:r>
              <a:rPr lang="en-US" sz="1600">
                <a:solidFill>
                  <a:schemeClr val="dk1"/>
                </a:solidFill>
                <a:latin typeface="Trebuchet MS"/>
                <a:ea typeface="Trebuchet MS"/>
                <a:cs typeface="Trebuchet MS"/>
                <a:sym typeface="Trebuchet MS"/>
              </a:rPr>
              <a:t>Co</a:t>
            </a:r>
            <a:r>
              <a:rPr b="0" i="0" lang="en-US" sz="1600" u="none" cap="none" strike="noStrike">
                <a:solidFill>
                  <a:schemeClr val="dk1"/>
                </a:solidFill>
                <a:latin typeface="Trebuchet MS"/>
                <a:ea typeface="Trebuchet MS"/>
                <a:cs typeface="Trebuchet MS"/>
                <a:sym typeface="Trebuchet MS"/>
              </a:rPr>
              <a:t>nnect</a:t>
            </a:r>
            <a:r>
              <a:rPr lang="en-US" sz="1600">
                <a:solidFill>
                  <a:schemeClr val="dk1"/>
                </a:solidFill>
                <a:latin typeface="Trebuchet MS"/>
                <a:ea typeface="Trebuchet MS"/>
                <a:cs typeface="Trebuchet MS"/>
                <a:sym typeface="Trebuchet MS"/>
              </a:rPr>
              <a:t> Feeasy </a:t>
            </a:r>
            <a:r>
              <a:rPr b="0" i="0" lang="en-US" sz="1600" u="none" cap="none" strike="noStrike">
                <a:solidFill>
                  <a:schemeClr val="dk1"/>
                </a:solidFill>
                <a:latin typeface="Trebuchet MS"/>
                <a:ea typeface="Trebuchet MS"/>
                <a:cs typeface="Trebuchet MS"/>
                <a:sym typeface="Trebuchet MS"/>
              </a:rPr>
              <a:t>to patient portals and telehealth apps. Offers appear instantly, pre-qualified.</a:t>
            </a:r>
            <a:endParaRPr sz="1600">
              <a:solidFill>
                <a:schemeClr val="dk1"/>
              </a:solidFill>
              <a:latin typeface="Trebuchet MS"/>
              <a:ea typeface="Trebuchet MS"/>
              <a:cs typeface="Trebuchet MS"/>
              <a:sym typeface="Trebuchet MS"/>
            </a:endParaRPr>
          </a:p>
          <a:p>
            <a:pPr indent="0" lvl="0" marL="457200" marR="0" rtl="0" algn="l">
              <a:lnSpc>
                <a:spcPct val="115000"/>
              </a:lnSpc>
              <a:spcBef>
                <a:spcPts val="1200"/>
              </a:spcBef>
              <a:spcAft>
                <a:spcPts val="0"/>
              </a:spcAft>
              <a:buNone/>
            </a:pPr>
            <a:r>
              <a:t/>
            </a:r>
            <a:endParaRPr sz="1600">
              <a:solidFill>
                <a:schemeClr val="dk1"/>
              </a:solidFill>
              <a:latin typeface="Trebuchet MS"/>
              <a:ea typeface="Trebuchet MS"/>
              <a:cs typeface="Trebuchet MS"/>
              <a:sym typeface="Trebuchet MS"/>
            </a:endParaRPr>
          </a:p>
          <a:p>
            <a:pPr indent="-330200" lvl="0" marL="457200" marR="0" rtl="0" algn="l">
              <a:lnSpc>
                <a:spcPct val="115000"/>
              </a:lnSpc>
              <a:spcBef>
                <a:spcPts val="0"/>
              </a:spcBef>
              <a:spcAft>
                <a:spcPts val="0"/>
              </a:spcAft>
              <a:buClr>
                <a:schemeClr val="dk1"/>
              </a:buClr>
              <a:buSzPts val="1600"/>
              <a:buFont typeface="Trebuchet MS"/>
              <a:buChar char="●"/>
            </a:pPr>
            <a:r>
              <a:rPr b="0" i="0" lang="en-US" sz="1600" u="none" cap="none" strike="noStrike">
                <a:solidFill>
                  <a:schemeClr val="dk1"/>
                </a:solidFill>
                <a:latin typeface="Trebuchet MS"/>
                <a:ea typeface="Trebuchet MS"/>
                <a:cs typeface="Trebuchet MS"/>
                <a:sym typeface="Trebuchet MS"/>
              </a:rPr>
              <a:t>Use CRM retargeting: </a:t>
            </a:r>
            <a:r>
              <a:rPr lang="en-US" sz="1600">
                <a:solidFill>
                  <a:schemeClr val="dk1"/>
                </a:solidFill>
                <a:latin typeface="Trebuchet MS"/>
                <a:ea typeface="Trebuchet MS"/>
                <a:cs typeface="Trebuchet MS"/>
                <a:sym typeface="Trebuchet MS"/>
              </a:rPr>
              <a:t>F</a:t>
            </a:r>
            <a:r>
              <a:rPr b="0" i="0" lang="en-US" sz="1600" u="none" cap="none" strike="noStrike">
                <a:solidFill>
                  <a:schemeClr val="dk1"/>
                </a:solidFill>
                <a:latin typeface="Trebuchet MS"/>
                <a:ea typeface="Trebuchet MS"/>
                <a:cs typeface="Trebuchet MS"/>
                <a:sym typeface="Trebuchet MS"/>
              </a:rPr>
              <a:t>ollow up email/SMS for unfinished applications. </a:t>
            </a:r>
            <a:endParaRPr b="0" i="0" sz="1600" u="none" cap="none" strike="noStrike">
              <a:solidFill>
                <a:schemeClr val="dk1"/>
              </a:solidFill>
              <a:latin typeface="Trebuchet MS"/>
              <a:ea typeface="Trebuchet MS"/>
              <a:cs typeface="Trebuchet MS"/>
              <a:sym typeface="Trebuchet MS"/>
            </a:endParaRPr>
          </a:p>
          <a:p>
            <a:pPr indent="0" lvl="0" marL="457200" marR="0" rtl="0" algn="l">
              <a:lnSpc>
                <a:spcPct val="115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marR="0" rtl="0" algn="l">
              <a:lnSpc>
                <a:spcPct val="115000"/>
              </a:lnSpc>
              <a:spcBef>
                <a:spcPts val="0"/>
              </a:spcBef>
              <a:spcAft>
                <a:spcPts val="0"/>
              </a:spcAft>
              <a:buClr>
                <a:schemeClr val="dk1"/>
              </a:buClr>
              <a:buSzPts val="1600"/>
              <a:buFont typeface="Trebuchet MS"/>
              <a:buChar char="●"/>
            </a:pPr>
            <a:r>
              <a:rPr b="0" i="0" lang="en-US" sz="1600" u="none" cap="none" strike="noStrike">
                <a:solidFill>
                  <a:schemeClr val="dk1"/>
                </a:solidFill>
                <a:latin typeface="Trebuchet MS"/>
                <a:ea typeface="Trebuchet MS"/>
                <a:cs typeface="Trebuchet MS"/>
                <a:sym typeface="Trebuchet MS"/>
              </a:rPr>
              <a:t>Point-of-Need Financing </a:t>
            </a:r>
            <a:r>
              <a:rPr lang="en-US" sz="1600">
                <a:solidFill>
                  <a:schemeClr val="dk1"/>
                </a:solidFill>
                <a:latin typeface="Trebuchet MS"/>
                <a:ea typeface="Trebuchet MS"/>
                <a:cs typeface="Trebuchet MS"/>
                <a:sym typeface="Trebuchet MS"/>
              </a:rPr>
              <a:t>Model</a:t>
            </a:r>
            <a:r>
              <a:rPr b="0" i="0" lang="en-US" sz="1600" u="none" cap="none" strike="noStrike">
                <a:solidFill>
                  <a:schemeClr val="dk1"/>
                </a:solidFill>
                <a:latin typeface="Trebuchet MS"/>
                <a:ea typeface="Trebuchet MS"/>
                <a:cs typeface="Trebuchet MS"/>
                <a:sym typeface="Trebuchet MS"/>
              </a:rPr>
              <a:t>: Patients booking services</a:t>
            </a:r>
            <a:r>
              <a:rPr lang="en-US" sz="1600">
                <a:solidFill>
                  <a:schemeClr val="dk1"/>
                </a:solidFill>
                <a:latin typeface="Trebuchet MS"/>
                <a:ea typeface="Trebuchet MS"/>
                <a:cs typeface="Trebuchet MS"/>
                <a:sym typeface="Trebuchet MS"/>
              </a:rPr>
              <a:t>: </a:t>
            </a:r>
            <a:r>
              <a:rPr b="0" i="0" lang="en-US" sz="1600" u="none" cap="none" strike="noStrike">
                <a:solidFill>
                  <a:schemeClr val="dk1"/>
                </a:solidFill>
                <a:latin typeface="Trebuchet MS"/>
                <a:ea typeface="Trebuchet MS"/>
                <a:cs typeface="Trebuchet MS"/>
                <a:sym typeface="Trebuchet MS"/>
              </a:rPr>
              <a:t>“</a:t>
            </a:r>
            <a:r>
              <a:rPr b="1" i="0" lang="en-US" sz="1600" u="sng" cap="none" strike="noStrike">
                <a:solidFill>
                  <a:schemeClr val="dk1"/>
                </a:solidFill>
                <a:latin typeface="Trebuchet MS"/>
                <a:ea typeface="Trebuchet MS"/>
                <a:cs typeface="Trebuchet MS"/>
                <a:sym typeface="Trebuchet MS"/>
              </a:rPr>
              <a:t>See Your Financing Options”</a:t>
            </a:r>
            <a:r>
              <a:rPr b="0" i="0" lang="en-US" sz="1600" u="none" cap="none" strike="noStrike">
                <a:solidFill>
                  <a:schemeClr val="dk1"/>
                </a:solidFill>
                <a:latin typeface="Trebuchet MS"/>
                <a:ea typeface="Trebuchet MS"/>
                <a:cs typeface="Trebuchet MS"/>
                <a:sym typeface="Trebuchet MS"/>
              </a:rPr>
              <a:t> button. </a:t>
            </a:r>
            <a:endParaRPr b="0" i="0" sz="21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39c4e0deddd_0_13"/>
          <p:cNvSpPr txBox="1"/>
          <p:nvPr>
            <p:ph type="title"/>
          </p:nvPr>
        </p:nvSpPr>
        <p:spPr>
          <a:xfrm>
            <a:off x="282513" y="507250"/>
            <a:ext cx="9357300" cy="7356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sz="3100"/>
              <a:t>Competitor Analysis</a:t>
            </a:r>
            <a:endParaRPr b="1" sz="3100"/>
          </a:p>
        </p:txBody>
      </p:sp>
      <p:pic>
        <p:nvPicPr>
          <p:cNvPr id="468" name="Google Shape;468;g39c4e0deddd_0_13"/>
          <p:cNvPicPr preferRelativeResize="0"/>
          <p:nvPr/>
        </p:nvPicPr>
        <p:blipFill rotWithShape="1">
          <a:blip r:embed="rId3">
            <a:alphaModFix/>
          </a:blip>
          <a:srcRect b="0" l="0" r="0" t="0"/>
          <a:stretch/>
        </p:blipFill>
        <p:spPr>
          <a:xfrm>
            <a:off x="79150" y="2358975"/>
            <a:ext cx="9914126" cy="1719275"/>
          </a:xfrm>
          <a:prstGeom prst="rect">
            <a:avLst/>
          </a:prstGeom>
          <a:noFill/>
          <a:ln>
            <a:noFill/>
          </a:ln>
        </p:spPr>
      </p:pic>
      <p:pic>
        <p:nvPicPr>
          <p:cNvPr id="469" name="Google Shape;469;g39c4e0deddd_0_13"/>
          <p:cNvPicPr preferRelativeResize="0"/>
          <p:nvPr/>
        </p:nvPicPr>
        <p:blipFill>
          <a:blip r:embed="rId4">
            <a:alphaModFix/>
          </a:blip>
          <a:stretch>
            <a:fillRect/>
          </a:stretch>
        </p:blipFill>
        <p:spPr>
          <a:xfrm>
            <a:off x="4773000" y="4664600"/>
            <a:ext cx="1590600" cy="1590600"/>
          </a:xfrm>
          <a:prstGeom prst="flowChartConnector">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38abde5354a_2_0"/>
          <p:cNvSpPr txBox="1"/>
          <p:nvPr>
            <p:ph type="ctrTitle"/>
          </p:nvPr>
        </p:nvSpPr>
        <p:spPr>
          <a:xfrm>
            <a:off x="1392575" y="1869516"/>
            <a:ext cx="6719100" cy="2553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6500"/>
              <a:buFont typeface="Trebuchet MS"/>
              <a:buNone/>
            </a:pPr>
            <a:r>
              <a:rPr b="1" lang="en-US" sz="5000"/>
              <a:t>Third Vertical: </a:t>
            </a:r>
            <a:endParaRPr b="1" sz="5000"/>
          </a:p>
          <a:p>
            <a:pPr indent="0" lvl="0" marL="0" rtl="0" algn="l">
              <a:lnSpc>
                <a:spcPct val="100000"/>
              </a:lnSpc>
              <a:spcBef>
                <a:spcPts val="0"/>
              </a:spcBef>
              <a:spcAft>
                <a:spcPts val="0"/>
              </a:spcAft>
              <a:buClr>
                <a:schemeClr val="accent1"/>
              </a:buClr>
              <a:buSzPts val="6500"/>
              <a:buFont typeface="Trebuchet MS"/>
              <a:buNone/>
            </a:pPr>
            <a:r>
              <a:rPr b="1" lang="en-US" sz="5000"/>
              <a:t>Wedding </a:t>
            </a:r>
            <a:endParaRPr b="1" sz="5000"/>
          </a:p>
          <a:p>
            <a:pPr indent="0" lvl="0" marL="0" rtl="0" algn="l">
              <a:lnSpc>
                <a:spcPct val="100000"/>
              </a:lnSpc>
              <a:spcBef>
                <a:spcPts val="0"/>
              </a:spcBef>
              <a:spcAft>
                <a:spcPts val="0"/>
              </a:spcAft>
              <a:buClr>
                <a:schemeClr val="accent1"/>
              </a:buClr>
              <a:buSzPts val="6500"/>
              <a:buFont typeface="Trebuchet MS"/>
              <a:buNone/>
            </a:pPr>
            <a:r>
              <a:rPr b="1" lang="en-US" sz="5000"/>
              <a:t>Industry</a:t>
            </a:r>
            <a:endParaRPr b="1" sz="3900"/>
          </a:p>
        </p:txBody>
      </p:sp>
      <p:pic>
        <p:nvPicPr>
          <p:cNvPr id="476" name="Google Shape;476;g38abde5354a_2_0"/>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pic>
        <p:nvPicPr>
          <p:cNvPr id="477" name="Google Shape;477;g38abde5354a_2_0"/>
          <p:cNvPicPr preferRelativeResize="0"/>
          <p:nvPr/>
        </p:nvPicPr>
        <p:blipFill>
          <a:blip r:embed="rId4">
            <a:alphaModFix/>
          </a:blip>
          <a:stretch>
            <a:fillRect/>
          </a:stretch>
        </p:blipFill>
        <p:spPr>
          <a:xfrm>
            <a:off x="6375325" y="2231863"/>
            <a:ext cx="2791225" cy="1828900"/>
          </a:xfrm>
          <a:prstGeom prst="rect">
            <a:avLst/>
          </a:prstGeom>
          <a:noFill/>
          <a:ln>
            <a:noFill/>
          </a:ln>
          <a:effectLst>
            <a:outerShdw blurRad="57150" rotWithShape="0" algn="bl" dir="5400000" dist="19050">
              <a:srgbClr val="000000">
                <a:alpha val="64000"/>
              </a:srgbClr>
            </a:outerShdw>
          </a:effectLst>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75"/>
                                        </p:tgtEl>
                                        <p:attrNameLst>
                                          <p:attrName>style.visibility</p:attrName>
                                        </p:attrNameLst>
                                      </p:cBhvr>
                                      <p:to>
                                        <p:strVal val="visible"/>
                                      </p:to>
                                    </p:set>
                                    <p:animEffect filter="fade" transition="in">
                                      <p:cBhvr>
                                        <p:cTn dur="4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2" name="Shape 482"/>
        <p:cNvGrpSpPr/>
        <p:nvPr/>
      </p:nvGrpSpPr>
      <p:grpSpPr>
        <a:xfrm>
          <a:off x="0" y="0"/>
          <a:ext cx="0" cy="0"/>
          <a:chOff x="0" y="0"/>
          <a:chExt cx="0" cy="0"/>
        </a:xfrm>
      </p:grpSpPr>
      <p:sp>
        <p:nvSpPr>
          <p:cNvPr id="483" name="Google Shape;483;p13"/>
          <p:cNvSpPr txBox="1"/>
          <p:nvPr>
            <p:ph type="title"/>
          </p:nvPr>
        </p:nvSpPr>
        <p:spPr>
          <a:xfrm>
            <a:off x="119325" y="440048"/>
            <a:ext cx="8933100" cy="582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200"/>
              <a:buFont typeface="Trebuchet MS"/>
              <a:buNone/>
            </a:pPr>
            <a:r>
              <a:rPr b="1" lang="en-US" sz="3400"/>
              <a:t>Exploring the Wedding Planning Segment</a:t>
            </a:r>
            <a:endParaRPr b="1" sz="4800"/>
          </a:p>
        </p:txBody>
      </p:sp>
      <p:pic>
        <p:nvPicPr>
          <p:cNvPr descr="Heap of money with wedding cake topper." id="484" name="Google Shape;484;p13"/>
          <p:cNvPicPr preferRelativeResize="0"/>
          <p:nvPr>
            <p:ph idx="1" type="body"/>
          </p:nvPr>
        </p:nvPicPr>
        <p:blipFill rotWithShape="1">
          <a:blip r:embed="rId3">
            <a:alphaModFix/>
          </a:blip>
          <a:srcRect b="1" l="21523" r="11240" t="0"/>
          <a:stretch/>
        </p:blipFill>
        <p:spPr>
          <a:xfrm>
            <a:off x="0" y="1663218"/>
            <a:ext cx="3226800" cy="3908100"/>
          </a:xfrm>
          <a:prstGeom prst="rect">
            <a:avLst/>
          </a:prstGeom>
          <a:noFill/>
          <a:ln>
            <a:noFill/>
          </a:ln>
        </p:spPr>
      </p:pic>
      <p:pic>
        <p:nvPicPr>
          <p:cNvPr id="485" name="Google Shape;485;p13"/>
          <p:cNvPicPr preferRelativeResize="0"/>
          <p:nvPr/>
        </p:nvPicPr>
        <p:blipFill rotWithShape="1">
          <a:blip r:embed="rId4">
            <a:alphaModFix/>
          </a:blip>
          <a:srcRect b="0" l="0" r="0" t="0"/>
          <a:stretch/>
        </p:blipFill>
        <p:spPr>
          <a:xfrm>
            <a:off x="10535275" y="6513125"/>
            <a:ext cx="1656725" cy="344875"/>
          </a:xfrm>
          <a:prstGeom prst="rect">
            <a:avLst/>
          </a:prstGeom>
          <a:noFill/>
          <a:ln>
            <a:noFill/>
          </a:ln>
        </p:spPr>
      </p:pic>
      <p:grpSp>
        <p:nvGrpSpPr>
          <p:cNvPr id="486" name="Google Shape;486;p13"/>
          <p:cNvGrpSpPr/>
          <p:nvPr/>
        </p:nvGrpSpPr>
        <p:grpSpPr>
          <a:xfrm>
            <a:off x="7190469" y="1289446"/>
            <a:ext cx="3315842" cy="4948342"/>
            <a:chOff x="1118224" y="283725"/>
            <a:chExt cx="2090826" cy="4076400"/>
          </a:xfrm>
        </p:grpSpPr>
        <p:sp>
          <p:nvSpPr>
            <p:cNvPr id="487" name="Google Shape;487;p13"/>
            <p:cNvSpPr/>
            <p:nvPr/>
          </p:nvSpPr>
          <p:spPr>
            <a:xfrm>
              <a:off x="1178650" y="283725"/>
              <a:ext cx="2030400" cy="4076400"/>
            </a:xfrm>
            <a:prstGeom prst="rect">
              <a:avLst/>
            </a:prstGeom>
            <a:solidFill>
              <a:srgbClr val="0B5394">
                <a:alpha val="49800"/>
              </a:srgbClr>
            </a:solidFill>
            <a:ln cap="flat" cmpd="sng" w="9525">
              <a:solidFill>
                <a:srgbClr val="0B539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488" name="Google Shape;488;p13"/>
            <p:cNvSpPr/>
            <p:nvPr/>
          </p:nvSpPr>
          <p:spPr>
            <a:xfrm>
              <a:off x="1118224" y="341749"/>
              <a:ext cx="2048100" cy="2490600"/>
            </a:xfrm>
            <a:prstGeom prst="rect">
              <a:avLst/>
            </a:prstGeom>
            <a:solidFill>
              <a:srgbClr val="FFFFFF"/>
            </a:solidFill>
            <a:ln cap="flat" cmpd="sng" w="25400">
              <a:solidFill>
                <a:srgbClr val="769CC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489" name="Google Shape;489;p13"/>
            <p:cNvSpPr/>
            <p:nvPr/>
          </p:nvSpPr>
          <p:spPr>
            <a:xfrm>
              <a:off x="1233923" y="1225061"/>
              <a:ext cx="1815000" cy="608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solidFill>
                    <a:srgbClr val="769CC4"/>
                  </a:solidFill>
                  <a:latin typeface="Trebuchet MS"/>
                  <a:ea typeface="Trebuchet MS"/>
                  <a:cs typeface="Trebuchet MS"/>
                  <a:sym typeface="Trebuchet MS"/>
                </a:rPr>
                <a:t>Amount of couples that use financing options</a:t>
              </a:r>
              <a:endParaRPr sz="1600">
                <a:solidFill>
                  <a:srgbClr val="769CC4"/>
                </a:solidFill>
                <a:latin typeface="Trebuchet MS"/>
                <a:ea typeface="Trebuchet MS"/>
                <a:cs typeface="Trebuchet MS"/>
                <a:sym typeface="Trebuchet MS"/>
              </a:endParaRPr>
            </a:p>
          </p:txBody>
        </p:sp>
        <p:sp>
          <p:nvSpPr>
            <p:cNvPr id="490" name="Google Shape;490;p13"/>
            <p:cNvSpPr/>
            <p:nvPr/>
          </p:nvSpPr>
          <p:spPr>
            <a:xfrm>
              <a:off x="1233850" y="470600"/>
              <a:ext cx="1815000" cy="6750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b="1" lang="en-US" sz="5300">
                  <a:solidFill>
                    <a:srgbClr val="769CC4"/>
                  </a:solidFill>
                  <a:latin typeface="Trebuchet MS"/>
                  <a:ea typeface="Trebuchet MS"/>
                  <a:cs typeface="Trebuchet MS"/>
                  <a:sym typeface="Trebuchet MS"/>
                </a:rPr>
                <a:t>10</a:t>
              </a:r>
              <a:r>
                <a:rPr lang="en-US" sz="5300">
                  <a:solidFill>
                    <a:srgbClr val="769CC4"/>
                  </a:solidFill>
                  <a:latin typeface="Trebuchet MS"/>
                  <a:ea typeface="Trebuchet MS"/>
                  <a:cs typeface="Trebuchet MS"/>
                  <a:sym typeface="Trebuchet MS"/>
                </a:rPr>
                <a:t>%</a:t>
              </a:r>
              <a:endParaRPr sz="5300">
                <a:solidFill>
                  <a:srgbClr val="769CC4"/>
                </a:solidFill>
                <a:latin typeface="Trebuchet MS"/>
                <a:ea typeface="Trebuchet MS"/>
                <a:cs typeface="Trebuchet MS"/>
                <a:sym typeface="Trebuchet MS"/>
              </a:endParaRPr>
            </a:p>
          </p:txBody>
        </p:sp>
        <p:sp>
          <p:nvSpPr>
            <p:cNvPr id="491" name="Google Shape;491;p13"/>
            <p:cNvSpPr/>
            <p:nvPr/>
          </p:nvSpPr>
          <p:spPr>
            <a:xfrm rot="5400000">
              <a:off x="1938871" y="2785391"/>
              <a:ext cx="389100" cy="278100"/>
            </a:xfrm>
            <a:prstGeom prst="rightArrow">
              <a:avLst>
                <a:gd fmla="val 34239" name="adj1"/>
                <a:gd fmla="val 57035" name="adj2"/>
              </a:avLst>
            </a:prstGeom>
            <a:solidFill>
              <a:srgbClr val="FFFFFF"/>
            </a:solidFill>
            <a:ln cap="flat" cmpd="sng" w="9525">
              <a:solidFill>
                <a:srgbClr val="769CC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492" name="Google Shape;492;p13"/>
            <p:cNvSpPr/>
            <p:nvPr/>
          </p:nvSpPr>
          <p:spPr>
            <a:xfrm>
              <a:off x="1118308" y="3172455"/>
              <a:ext cx="2030400" cy="1085400"/>
            </a:xfrm>
            <a:prstGeom prst="rect">
              <a:avLst/>
            </a:prstGeom>
            <a:noFill/>
            <a:ln cap="flat" cmpd="sng" w="9525">
              <a:solidFill>
                <a:srgbClr val="769CC4"/>
              </a:solidFill>
              <a:prstDash val="solid"/>
              <a:round/>
              <a:headEnd len="sm" w="sm" type="none"/>
              <a:tailEnd len="sm" w="sm" type="none"/>
            </a:ln>
          </p:spPr>
          <p:txBody>
            <a:bodyPr anchorCtr="0" anchor="t" bIns="121900" lIns="121900" spcFirstLastPara="1" rIns="121900" wrap="square" tIns="121900">
              <a:noAutofit/>
            </a:bodyPr>
            <a:lstStyle/>
            <a:p>
              <a:pPr indent="-393700" lvl="0" marL="609600" rtl="0" algn="l">
                <a:lnSpc>
                  <a:spcPct val="115000"/>
                </a:lnSpc>
                <a:spcBef>
                  <a:spcPts val="0"/>
                </a:spcBef>
                <a:spcAft>
                  <a:spcPts val="0"/>
                </a:spcAft>
                <a:buClr>
                  <a:srgbClr val="FFFFFF"/>
                </a:buClr>
                <a:buSzPts val="1400"/>
                <a:buFont typeface="Trebuchet MS"/>
                <a:buChar char="●"/>
              </a:pPr>
              <a:r>
                <a:rPr lang="en-US">
                  <a:solidFill>
                    <a:srgbClr val="FFFFFF"/>
                  </a:solidFill>
                  <a:latin typeface="Trebuchet MS"/>
                  <a:ea typeface="Trebuchet MS"/>
                  <a:cs typeface="Trebuchet MS"/>
                  <a:sym typeface="Trebuchet MS"/>
                </a:rPr>
                <a:t>2.5m weddings a year</a:t>
              </a:r>
              <a:endParaRPr>
                <a:solidFill>
                  <a:srgbClr val="FFFFFF"/>
                </a:solidFill>
                <a:latin typeface="Trebuchet MS"/>
                <a:ea typeface="Trebuchet MS"/>
                <a:cs typeface="Trebuchet MS"/>
                <a:sym typeface="Trebuchet MS"/>
              </a:endParaRPr>
            </a:p>
            <a:p>
              <a:pPr indent="-393700" lvl="0" marL="609600" rtl="0" algn="l">
                <a:lnSpc>
                  <a:spcPct val="115000"/>
                </a:lnSpc>
                <a:spcBef>
                  <a:spcPts val="0"/>
                </a:spcBef>
                <a:spcAft>
                  <a:spcPts val="0"/>
                </a:spcAft>
                <a:buClr>
                  <a:srgbClr val="FFFFFF"/>
                </a:buClr>
                <a:buSzPts val="1400"/>
                <a:buFont typeface="Trebuchet MS"/>
                <a:buChar char="●"/>
              </a:pPr>
              <a:r>
                <a:rPr lang="en-US">
                  <a:solidFill>
                    <a:srgbClr val="FFFFFF"/>
                  </a:solidFill>
                  <a:latin typeface="Trebuchet MS"/>
                  <a:ea typeface="Trebuchet MS"/>
                  <a:cs typeface="Trebuchet MS"/>
                  <a:sym typeface="Trebuchet MS"/>
                </a:rPr>
                <a:t>250k potential applications</a:t>
              </a:r>
              <a:endParaRPr>
                <a:solidFill>
                  <a:srgbClr val="FFFFFF"/>
                </a:solidFill>
                <a:latin typeface="Trebuchet MS"/>
                <a:ea typeface="Trebuchet MS"/>
                <a:cs typeface="Trebuchet MS"/>
                <a:sym typeface="Trebuchet MS"/>
              </a:endParaRPr>
            </a:p>
          </p:txBody>
        </p:sp>
      </p:grpSp>
      <p:grpSp>
        <p:nvGrpSpPr>
          <p:cNvPr id="493" name="Google Shape;493;p13"/>
          <p:cNvGrpSpPr/>
          <p:nvPr/>
        </p:nvGrpSpPr>
        <p:grpSpPr>
          <a:xfrm>
            <a:off x="3704686" y="1319859"/>
            <a:ext cx="3315842" cy="4948342"/>
            <a:chOff x="1118224" y="283725"/>
            <a:chExt cx="2090826" cy="4076400"/>
          </a:xfrm>
        </p:grpSpPr>
        <p:sp>
          <p:nvSpPr>
            <p:cNvPr id="494" name="Google Shape;494;p13"/>
            <p:cNvSpPr/>
            <p:nvPr/>
          </p:nvSpPr>
          <p:spPr>
            <a:xfrm>
              <a:off x="1178650" y="283725"/>
              <a:ext cx="2030400" cy="40764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495" name="Google Shape;495;p13"/>
            <p:cNvSpPr/>
            <p:nvPr/>
          </p:nvSpPr>
          <p:spPr>
            <a:xfrm>
              <a:off x="1118224" y="341749"/>
              <a:ext cx="2048100" cy="24906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496" name="Google Shape;496;p13"/>
            <p:cNvSpPr/>
            <p:nvPr/>
          </p:nvSpPr>
          <p:spPr>
            <a:xfrm>
              <a:off x="1233923" y="1225061"/>
              <a:ext cx="1815000" cy="6081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solidFill>
                    <a:schemeClr val="accent2"/>
                  </a:solidFill>
                  <a:latin typeface="Trebuchet MS"/>
                  <a:ea typeface="Trebuchet MS"/>
                  <a:cs typeface="Trebuchet MS"/>
                  <a:sym typeface="Trebuchet MS"/>
                </a:rPr>
                <a:t>Average cost of NYC wedding</a:t>
              </a:r>
              <a:endParaRPr sz="1600">
                <a:solidFill>
                  <a:schemeClr val="accent2"/>
                </a:solidFill>
                <a:latin typeface="Trebuchet MS"/>
                <a:ea typeface="Trebuchet MS"/>
                <a:cs typeface="Trebuchet MS"/>
                <a:sym typeface="Trebuchet MS"/>
              </a:endParaRPr>
            </a:p>
          </p:txBody>
        </p:sp>
        <p:sp>
          <p:nvSpPr>
            <p:cNvPr id="497" name="Google Shape;497;p13"/>
            <p:cNvSpPr/>
            <p:nvPr/>
          </p:nvSpPr>
          <p:spPr>
            <a:xfrm>
              <a:off x="1233850" y="470600"/>
              <a:ext cx="1815000" cy="6750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b="1" lang="en-US" sz="5300">
                  <a:solidFill>
                    <a:schemeClr val="accent2"/>
                  </a:solidFill>
                  <a:latin typeface="Trebuchet MS"/>
                  <a:ea typeface="Trebuchet MS"/>
                  <a:cs typeface="Trebuchet MS"/>
                  <a:sym typeface="Trebuchet MS"/>
                </a:rPr>
                <a:t>$75</a:t>
              </a:r>
              <a:r>
                <a:rPr lang="en-US" sz="5300">
                  <a:solidFill>
                    <a:schemeClr val="accent2"/>
                  </a:solidFill>
                  <a:latin typeface="Trebuchet MS"/>
                  <a:ea typeface="Trebuchet MS"/>
                  <a:cs typeface="Trebuchet MS"/>
                  <a:sym typeface="Trebuchet MS"/>
                </a:rPr>
                <a:t>k</a:t>
              </a:r>
              <a:endParaRPr sz="5300">
                <a:solidFill>
                  <a:schemeClr val="accent2"/>
                </a:solidFill>
                <a:latin typeface="Trebuchet MS"/>
                <a:ea typeface="Trebuchet MS"/>
                <a:cs typeface="Trebuchet MS"/>
                <a:sym typeface="Trebuchet MS"/>
              </a:endParaRPr>
            </a:p>
          </p:txBody>
        </p:sp>
        <p:sp>
          <p:nvSpPr>
            <p:cNvPr id="498" name="Google Shape;498;p13"/>
            <p:cNvSpPr/>
            <p:nvPr/>
          </p:nvSpPr>
          <p:spPr>
            <a:xfrm rot="5400000">
              <a:off x="1938871" y="2785391"/>
              <a:ext cx="389100" cy="278100"/>
            </a:xfrm>
            <a:prstGeom prst="rightArrow">
              <a:avLst>
                <a:gd fmla="val 34239" name="adj1"/>
                <a:gd fmla="val 57035" name="adj2"/>
              </a:avLst>
            </a:prstGeom>
            <a:solidFill>
              <a:srgbClr val="FFFFFF"/>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499" name="Google Shape;499;p13"/>
            <p:cNvSpPr/>
            <p:nvPr/>
          </p:nvSpPr>
          <p:spPr>
            <a:xfrm>
              <a:off x="1118308" y="3172455"/>
              <a:ext cx="2030400" cy="1085400"/>
            </a:xfrm>
            <a:prstGeom prst="rect">
              <a:avLst/>
            </a:prstGeom>
            <a:noFill/>
            <a:ln cap="flat" cmpd="sng" w="9525">
              <a:solidFill>
                <a:schemeClr val="accent1"/>
              </a:solidFill>
              <a:prstDash val="solid"/>
              <a:round/>
              <a:headEnd len="sm" w="sm" type="none"/>
              <a:tailEnd len="sm" w="sm" type="none"/>
            </a:ln>
          </p:spPr>
          <p:txBody>
            <a:bodyPr anchorCtr="0" anchor="t" bIns="121900" lIns="121900" spcFirstLastPara="1" rIns="121900" wrap="square" tIns="121900">
              <a:noAutofit/>
            </a:bodyPr>
            <a:lstStyle/>
            <a:p>
              <a:pPr indent="-393700" lvl="0" marL="609600" rtl="0" algn="l">
                <a:lnSpc>
                  <a:spcPct val="115000"/>
                </a:lnSpc>
                <a:spcBef>
                  <a:spcPts val="0"/>
                </a:spcBef>
                <a:spcAft>
                  <a:spcPts val="0"/>
                </a:spcAft>
                <a:buClr>
                  <a:srgbClr val="FFFFFF"/>
                </a:buClr>
                <a:buSzPts val="1400"/>
                <a:buFont typeface="Trebuchet MS"/>
                <a:buChar char="●"/>
              </a:pPr>
              <a:r>
                <a:rPr lang="en-US">
                  <a:solidFill>
                    <a:srgbClr val="FFFFFF"/>
                  </a:solidFill>
                  <a:latin typeface="Trebuchet MS"/>
                  <a:ea typeface="Trebuchet MS"/>
                  <a:cs typeface="Trebuchet MS"/>
                  <a:sym typeface="Trebuchet MS"/>
                </a:rPr>
                <a:t>Aligns with Feeasy’s target audience</a:t>
              </a:r>
              <a:endParaRPr>
                <a:solidFill>
                  <a:srgbClr val="FFFFFF"/>
                </a:solidFill>
                <a:latin typeface="Trebuchet MS"/>
                <a:ea typeface="Trebuchet MS"/>
                <a:cs typeface="Trebuchet MS"/>
                <a:sym typeface="Trebuchet MS"/>
              </a:endParaRPr>
            </a:p>
          </p:txBody>
        </p: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9bd420a6a8_0_0"/>
          <p:cNvSpPr/>
          <p:nvPr/>
        </p:nvSpPr>
        <p:spPr>
          <a:xfrm>
            <a:off x="7332900" y="0"/>
            <a:ext cx="4859100" cy="685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61" name="Google Shape;161;g39bd420a6a8_0_0"/>
          <p:cNvSpPr/>
          <p:nvPr/>
        </p:nvSpPr>
        <p:spPr>
          <a:xfrm>
            <a:off x="0" y="3300413"/>
            <a:ext cx="12192000" cy="671400"/>
          </a:xfrm>
          <a:prstGeom prst="rect">
            <a:avLst/>
          </a:prstGeom>
          <a:solidFill>
            <a:srgbClr val="D8D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Verdana"/>
              <a:ea typeface="Verdana"/>
              <a:cs typeface="Verdana"/>
              <a:sym typeface="Verdana"/>
            </a:endParaRPr>
          </a:p>
        </p:txBody>
      </p:sp>
      <p:sp>
        <p:nvSpPr>
          <p:cNvPr id="162" name="Google Shape;162;g39bd420a6a8_0_0"/>
          <p:cNvSpPr txBox="1"/>
          <p:nvPr>
            <p:ph type="title"/>
          </p:nvPr>
        </p:nvSpPr>
        <p:spPr>
          <a:xfrm>
            <a:off x="384174" y="381000"/>
            <a:ext cx="11420400" cy="48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F6FC6"/>
              </a:buClr>
              <a:buSzPts val="2400"/>
              <a:buFont typeface="Trebuchet MS"/>
              <a:buNone/>
            </a:pPr>
            <a:r>
              <a:rPr b="1" i="0" lang="en-US" sz="2400" u="none" strike="noStrike">
                <a:solidFill>
                  <a:srgbClr val="0F6FC6"/>
                </a:solidFill>
                <a:latin typeface="Trebuchet MS"/>
                <a:ea typeface="Trebuchet MS"/>
                <a:cs typeface="Trebuchet MS"/>
                <a:sym typeface="Trebuchet MS"/>
              </a:rPr>
              <a:t>Growth</a:t>
            </a:r>
            <a:r>
              <a:rPr b="0" i="0" lang="en-US" sz="2400" u="none" strike="noStrike">
                <a:solidFill>
                  <a:srgbClr val="0F6FC6"/>
                </a:solidFill>
                <a:latin typeface="Trebuchet MS"/>
                <a:ea typeface="Trebuchet MS"/>
                <a:cs typeface="Trebuchet MS"/>
                <a:sym typeface="Trebuchet MS"/>
              </a:rPr>
              <a:t> </a:t>
            </a:r>
            <a:r>
              <a:rPr b="1" i="0" lang="en-US" sz="2400" u="none" strike="noStrike">
                <a:solidFill>
                  <a:srgbClr val="0F6FC6"/>
                </a:solidFill>
                <a:latin typeface="Trebuchet MS"/>
                <a:ea typeface="Trebuchet MS"/>
                <a:cs typeface="Trebuchet MS"/>
                <a:sym typeface="Trebuchet MS"/>
              </a:rPr>
              <a:t>Roadmap</a:t>
            </a:r>
            <a:endParaRPr b="0"/>
          </a:p>
        </p:txBody>
      </p:sp>
      <p:sp>
        <p:nvSpPr>
          <p:cNvPr id="163" name="Google Shape;163;g39bd420a6a8_0_0"/>
          <p:cNvSpPr txBox="1"/>
          <p:nvPr/>
        </p:nvSpPr>
        <p:spPr>
          <a:xfrm>
            <a:off x="632036" y="4152447"/>
            <a:ext cx="31923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Verdana"/>
              <a:buNone/>
            </a:pPr>
            <a:r>
              <a:rPr b="1" i="0" lang="en-US" sz="1600" u="none" cap="none" strike="noStrike">
                <a:solidFill>
                  <a:srgbClr val="000000"/>
                </a:solidFill>
                <a:latin typeface="Verdana"/>
                <a:ea typeface="Verdana"/>
                <a:cs typeface="Verdana"/>
                <a:sym typeface="Verdana"/>
              </a:rPr>
              <a:t>Phase 1</a:t>
            </a:r>
            <a:endParaRPr/>
          </a:p>
        </p:txBody>
      </p:sp>
      <p:sp>
        <p:nvSpPr>
          <p:cNvPr id="164" name="Google Shape;164;g39bd420a6a8_0_0"/>
          <p:cNvSpPr txBox="1"/>
          <p:nvPr/>
        </p:nvSpPr>
        <p:spPr>
          <a:xfrm>
            <a:off x="4504637" y="4152447"/>
            <a:ext cx="31923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Verdana"/>
              <a:buNone/>
            </a:pPr>
            <a:r>
              <a:rPr b="1" i="0" lang="en-US" sz="1600" u="none" cap="none" strike="noStrike">
                <a:solidFill>
                  <a:srgbClr val="000000"/>
                </a:solidFill>
                <a:latin typeface="Verdana"/>
                <a:ea typeface="Verdana"/>
                <a:cs typeface="Verdana"/>
                <a:sym typeface="Verdana"/>
              </a:rPr>
              <a:t>Phase 2</a:t>
            </a:r>
            <a:endParaRPr/>
          </a:p>
        </p:txBody>
      </p:sp>
      <p:sp>
        <p:nvSpPr>
          <p:cNvPr id="165" name="Google Shape;165;g39bd420a6a8_0_0"/>
          <p:cNvSpPr txBox="1"/>
          <p:nvPr/>
        </p:nvSpPr>
        <p:spPr>
          <a:xfrm>
            <a:off x="8352737" y="4152447"/>
            <a:ext cx="31923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Verdana"/>
              <a:buNone/>
            </a:pPr>
            <a:r>
              <a:rPr b="1" i="0" lang="en-US" sz="1600" u="none" cap="none" strike="noStrike">
                <a:solidFill>
                  <a:srgbClr val="000000"/>
                </a:solidFill>
                <a:latin typeface="Verdana"/>
                <a:ea typeface="Verdana"/>
                <a:cs typeface="Verdana"/>
                <a:sym typeface="Verdana"/>
              </a:rPr>
              <a:t>Phase 3</a:t>
            </a:r>
            <a:endParaRPr/>
          </a:p>
        </p:txBody>
      </p:sp>
      <p:sp>
        <p:nvSpPr>
          <p:cNvPr id="166" name="Google Shape;166;g39bd420a6a8_0_0"/>
          <p:cNvSpPr/>
          <p:nvPr/>
        </p:nvSpPr>
        <p:spPr>
          <a:xfrm>
            <a:off x="1739897" y="1964608"/>
            <a:ext cx="1034400" cy="1034400"/>
          </a:xfrm>
          <a:prstGeom prst="ellipse">
            <a:avLst/>
          </a:prstGeom>
          <a:noFill/>
          <a:ln cap="flat" cmpd="sng" w="28575">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Verdana"/>
              <a:ea typeface="Verdana"/>
              <a:cs typeface="Verdana"/>
              <a:sym typeface="Verdana"/>
            </a:endParaRPr>
          </a:p>
        </p:txBody>
      </p:sp>
      <p:sp>
        <p:nvSpPr>
          <p:cNvPr id="167" name="Google Shape;167;g39bd420a6a8_0_0"/>
          <p:cNvSpPr/>
          <p:nvPr/>
        </p:nvSpPr>
        <p:spPr>
          <a:xfrm>
            <a:off x="5585140" y="1964608"/>
            <a:ext cx="1034400" cy="1034400"/>
          </a:xfrm>
          <a:prstGeom prst="ellipse">
            <a:avLst/>
          </a:prstGeom>
          <a:noFill/>
          <a:ln cap="flat" cmpd="sng" w="28575">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Verdana"/>
              <a:ea typeface="Verdana"/>
              <a:cs typeface="Verdana"/>
              <a:sym typeface="Verdana"/>
            </a:endParaRPr>
          </a:p>
        </p:txBody>
      </p:sp>
      <p:sp>
        <p:nvSpPr>
          <p:cNvPr id="168" name="Google Shape;168;g39bd420a6a8_0_0"/>
          <p:cNvSpPr/>
          <p:nvPr/>
        </p:nvSpPr>
        <p:spPr>
          <a:xfrm>
            <a:off x="9430382" y="1964608"/>
            <a:ext cx="1034400" cy="1034400"/>
          </a:xfrm>
          <a:prstGeom prst="ellipse">
            <a:avLst/>
          </a:prstGeom>
          <a:noFill/>
          <a:ln cap="flat" cmpd="sng" w="28575">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Verdana"/>
              <a:ea typeface="Verdana"/>
              <a:cs typeface="Verdana"/>
              <a:sym typeface="Verdana"/>
            </a:endParaRPr>
          </a:p>
        </p:txBody>
      </p:sp>
      <p:sp>
        <p:nvSpPr>
          <p:cNvPr id="169" name="Google Shape;169;g39bd420a6a8_0_0"/>
          <p:cNvSpPr txBox="1"/>
          <p:nvPr/>
        </p:nvSpPr>
        <p:spPr>
          <a:xfrm>
            <a:off x="433861" y="1377873"/>
            <a:ext cx="37458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Integrating Solar Panels as current Real Estate Vertical</a:t>
            </a:r>
            <a:endParaRPr b="1" i="0" sz="1600" u="none" cap="none" strike="noStrike">
              <a:solidFill>
                <a:srgbClr val="000000"/>
              </a:solidFill>
              <a:latin typeface="Verdana"/>
              <a:ea typeface="Verdana"/>
              <a:cs typeface="Verdana"/>
              <a:sym typeface="Verdana"/>
            </a:endParaRPr>
          </a:p>
        </p:txBody>
      </p:sp>
      <p:sp>
        <p:nvSpPr>
          <p:cNvPr id="170" name="Google Shape;170;g39bd420a6a8_0_0"/>
          <p:cNvSpPr txBox="1"/>
          <p:nvPr/>
        </p:nvSpPr>
        <p:spPr>
          <a:xfrm>
            <a:off x="4251344" y="1386790"/>
            <a:ext cx="37458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Diversifying Into Family Planning Industry</a:t>
            </a:r>
            <a:endParaRPr b="1" i="0" sz="1600" u="none" cap="none" strike="noStrike">
              <a:solidFill>
                <a:srgbClr val="000000"/>
              </a:solidFill>
              <a:latin typeface="Verdana"/>
              <a:ea typeface="Verdana"/>
              <a:cs typeface="Verdana"/>
              <a:sym typeface="Verdana"/>
            </a:endParaRPr>
          </a:p>
        </p:txBody>
      </p:sp>
      <p:sp>
        <p:nvSpPr>
          <p:cNvPr id="171" name="Google Shape;171;g39bd420a6a8_0_0"/>
          <p:cNvSpPr txBox="1"/>
          <p:nvPr/>
        </p:nvSpPr>
        <p:spPr>
          <a:xfrm>
            <a:off x="8073166" y="1449541"/>
            <a:ext cx="37458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Wedding Planning</a:t>
            </a:r>
            <a:endParaRPr b="1" i="0" sz="1600" u="none" cap="none" strike="noStrike">
              <a:solidFill>
                <a:srgbClr val="000000"/>
              </a:solidFill>
              <a:latin typeface="Verdana"/>
              <a:ea typeface="Verdana"/>
              <a:cs typeface="Verdana"/>
              <a:sym typeface="Verdana"/>
            </a:endParaRPr>
          </a:p>
        </p:txBody>
      </p:sp>
      <p:cxnSp>
        <p:nvCxnSpPr>
          <p:cNvPr id="172" name="Google Shape;172;g39bd420a6a8_0_0"/>
          <p:cNvCxnSpPr>
            <a:stCxn id="161" idx="1"/>
            <a:endCxn id="161" idx="3"/>
          </p:cNvCxnSpPr>
          <p:nvPr/>
        </p:nvCxnSpPr>
        <p:spPr>
          <a:xfrm>
            <a:off x="0" y="3636113"/>
            <a:ext cx="12192000" cy="0"/>
          </a:xfrm>
          <a:prstGeom prst="straightConnector1">
            <a:avLst/>
          </a:prstGeom>
          <a:noFill/>
          <a:ln cap="flat" cmpd="sng" w="19050">
            <a:solidFill>
              <a:schemeClr val="lt1"/>
            </a:solidFill>
            <a:prstDash val="dash"/>
            <a:miter lim="800000"/>
            <a:headEnd len="sm" w="sm" type="none"/>
            <a:tailEnd len="sm" w="sm" type="none"/>
          </a:ln>
        </p:spPr>
      </p:cxnSp>
      <p:cxnSp>
        <p:nvCxnSpPr>
          <p:cNvPr id="173" name="Google Shape;173;g39bd420a6a8_0_0"/>
          <p:cNvCxnSpPr/>
          <p:nvPr/>
        </p:nvCxnSpPr>
        <p:spPr>
          <a:xfrm>
            <a:off x="0" y="3363119"/>
            <a:ext cx="12192000" cy="0"/>
          </a:xfrm>
          <a:prstGeom prst="straightConnector1">
            <a:avLst/>
          </a:prstGeom>
          <a:noFill/>
          <a:ln cap="flat" cmpd="sng" w="19050">
            <a:solidFill>
              <a:srgbClr val="FFC000"/>
            </a:solidFill>
            <a:prstDash val="solid"/>
            <a:miter lim="800000"/>
            <a:headEnd len="sm" w="sm" type="none"/>
            <a:tailEnd len="sm" w="sm" type="none"/>
          </a:ln>
        </p:spPr>
      </p:cxnSp>
      <p:cxnSp>
        <p:nvCxnSpPr>
          <p:cNvPr id="174" name="Google Shape;174;g39bd420a6a8_0_0"/>
          <p:cNvCxnSpPr/>
          <p:nvPr/>
        </p:nvCxnSpPr>
        <p:spPr>
          <a:xfrm>
            <a:off x="0" y="3909219"/>
            <a:ext cx="12192000" cy="0"/>
          </a:xfrm>
          <a:prstGeom prst="straightConnector1">
            <a:avLst/>
          </a:prstGeom>
          <a:noFill/>
          <a:ln cap="flat" cmpd="sng" w="19050">
            <a:solidFill>
              <a:srgbClr val="FFC000"/>
            </a:solidFill>
            <a:prstDash val="solid"/>
            <a:miter lim="800000"/>
            <a:headEnd len="sm" w="sm" type="none"/>
            <a:tailEnd len="sm" w="sm" type="none"/>
          </a:ln>
        </p:spPr>
      </p:cxnSp>
      <p:sp>
        <p:nvSpPr>
          <p:cNvPr id="175" name="Google Shape;175;g39bd420a6a8_0_0"/>
          <p:cNvSpPr/>
          <p:nvPr/>
        </p:nvSpPr>
        <p:spPr>
          <a:xfrm>
            <a:off x="2109151" y="3489711"/>
            <a:ext cx="295800" cy="295800"/>
          </a:xfrm>
          <a:prstGeom prst="ellipse">
            <a:avLst/>
          </a:prstGeom>
          <a:solidFill>
            <a:srgbClr val="0942A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Verdana"/>
              <a:buNone/>
            </a:pPr>
            <a:r>
              <a:rPr b="0" i="0" lang="en-US" sz="1200" u="none" cap="none" strike="noStrike">
                <a:solidFill>
                  <a:srgbClr val="FFFFFF"/>
                </a:solidFill>
                <a:latin typeface="Verdana"/>
                <a:ea typeface="Verdana"/>
                <a:cs typeface="Verdana"/>
                <a:sym typeface="Verdana"/>
              </a:rPr>
              <a:t>X</a:t>
            </a:r>
            <a:endParaRPr b="0" i="0" sz="1200" u="none" cap="none" strike="noStrike">
              <a:solidFill>
                <a:srgbClr val="FFFFFF"/>
              </a:solidFill>
              <a:latin typeface="Verdana"/>
              <a:ea typeface="Verdana"/>
              <a:cs typeface="Verdana"/>
              <a:sym typeface="Verdana"/>
            </a:endParaRPr>
          </a:p>
        </p:txBody>
      </p:sp>
      <p:sp>
        <p:nvSpPr>
          <p:cNvPr id="176" name="Google Shape;176;g39bd420a6a8_0_0"/>
          <p:cNvSpPr/>
          <p:nvPr/>
        </p:nvSpPr>
        <p:spPr>
          <a:xfrm>
            <a:off x="5954394" y="3489711"/>
            <a:ext cx="295800" cy="295800"/>
          </a:xfrm>
          <a:prstGeom prst="ellipse">
            <a:avLst/>
          </a:prstGeom>
          <a:solidFill>
            <a:srgbClr val="0942A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Verdana"/>
              <a:buNone/>
            </a:pPr>
            <a:r>
              <a:rPr b="0" i="0" lang="en-US" sz="1200" u="none" cap="none" strike="noStrike">
                <a:solidFill>
                  <a:srgbClr val="FFFFFF"/>
                </a:solidFill>
                <a:latin typeface="Verdana"/>
                <a:ea typeface="Verdana"/>
                <a:cs typeface="Verdana"/>
                <a:sym typeface="Verdana"/>
              </a:rPr>
              <a:t>X</a:t>
            </a:r>
            <a:endParaRPr b="0" i="0" sz="1200" u="none" cap="none" strike="noStrike">
              <a:solidFill>
                <a:srgbClr val="FFFFFF"/>
              </a:solidFill>
              <a:latin typeface="Verdana"/>
              <a:ea typeface="Verdana"/>
              <a:cs typeface="Verdana"/>
              <a:sym typeface="Verdana"/>
            </a:endParaRPr>
          </a:p>
        </p:txBody>
      </p:sp>
      <p:sp>
        <p:nvSpPr>
          <p:cNvPr id="177" name="Google Shape;177;g39bd420a6a8_0_0"/>
          <p:cNvSpPr/>
          <p:nvPr/>
        </p:nvSpPr>
        <p:spPr>
          <a:xfrm>
            <a:off x="9799636" y="3489711"/>
            <a:ext cx="295800" cy="295800"/>
          </a:xfrm>
          <a:prstGeom prst="ellipse">
            <a:avLst/>
          </a:prstGeom>
          <a:solidFill>
            <a:srgbClr val="0942A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Verdana"/>
              <a:buNone/>
            </a:pPr>
            <a:r>
              <a:rPr b="0" i="0" lang="en-US" sz="1200" u="none" cap="none" strike="noStrike">
                <a:solidFill>
                  <a:srgbClr val="FFFFFF"/>
                </a:solidFill>
                <a:latin typeface="Verdana"/>
                <a:ea typeface="Verdana"/>
                <a:cs typeface="Verdana"/>
                <a:sym typeface="Verdana"/>
              </a:rPr>
              <a:t>X</a:t>
            </a:r>
            <a:endParaRPr b="0" i="0" sz="1200" u="none" cap="none" strike="noStrike">
              <a:solidFill>
                <a:srgbClr val="FFFFFF"/>
              </a:solidFill>
              <a:latin typeface="Verdana"/>
              <a:ea typeface="Verdana"/>
              <a:cs typeface="Verdana"/>
              <a:sym typeface="Verdana"/>
            </a:endParaRPr>
          </a:p>
        </p:txBody>
      </p:sp>
      <p:cxnSp>
        <p:nvCxnSpPr>
          <p:cNvPr id="178" name="Google Shape;178;g39bd420a6a8_0_0"/>
          <p:cNvCxnSpPr/>
          <p:nvPr/>
        </p:nvCxnSpPr>
        <p:spPr>
          <a:xfrm rot="10800000">
            <a:off x="2257106" y="2998911"/>
            <a:ext cx="0" cy="490800"/>
          </a:xfrm>
          <a:prstGeom prst="straightConnector1">
            <a:avLst/>
          </a:prstGeom>
          <a:noFill/>
          <a:ln cap="flat" cmpd="sng" w="12700">
            <a:solidFill>
              <a:srgbClr val="BFBFBF"/>
            </a:solidFill>
            <a:prstDash val="dash"/>
            <a:miter lim="800000"/>
            <a:headEnd len="sm" w="sm" type="none"/>
            <a:tailEnd len="sm" w="sm" type="none"/>
          </a:ln>
        </p:spPr>
      </p:cxnSp>
      <p:cxnSp>
        <p:nvCxnSpPr>
          <p:cNvPr id="179" name="Google Shape;179;g39bd420a6a8_0_0"/>
          <p:cNvCxnSpPr/>
          <p:nvPr/>
        </p:nvCxnSpPr>
        <p:spPr>
          <a:xfrm rot="10800000">
            <a:off x="6102349" y="2998911"/>
            <a:ext cx="0" cy="490800"/>
          </a:xfrm>
          <a:prstGeom prst="straightConnector1">
            <a:avLst/>
          </a:prstGeom>
          <a:noFill/>
          <a:ln cap="flat" cmpd="sng" w="12700">
            <a:solidFill>
              <a:srgbClr val="BFBFBF"/>
            </a:solidFill>
            <a:prstDash val="dash"/>
            <a:miter lim="800000"/>
            <a:headEnd len="sm" w="sm" type="none"/>
            <a:tailEnd len="sm" w="sm" type="none"/>
          </a:ln>
        </p:spPr>
      </p:cxnSp>
      <p:cxnSp>
        <p:nvCxnSpPr>
          <p:cNvPr id="180" name="Google Shape;180;g39bd420a6a8_0_0"/>
          <p:cNvCxnSpPr/>
          <p:nvPr/>
        </p:nvCxnSpPr>
        <p:spPr>
          <a:xfrm rot="10800000">
            <a:off x="9947591" y="2998911"/>
            <a:ext cx="0" cy="490800"/>
          </a:xfrm>
          <a:prstGeom prst="straightConnector1">
            <a:avLst/>
          </a:prstGeom>
          <a:noFill/>
          <a:ln cap="flat" cmpd="sng" w="12700">
            <a:solidFill>
              <a:srgbClr val="BFBFBF"/>
            </a:solidFill>
            <a:prstDash val="dash"/>
            <a:miter lim="800000"/>
            <a:headEnd len="sm" w="sm" type="none"/>
            <a:tailEnd len="sm" w="sm" type="none"/>
          </a:ln>
        </p:spPr>
      </p:cxnSp>
      <p:pic>
        <p:nvPicPr>
          <p:cNvPr descr="Dim (Medium Sun) outline" id="181" name="Google Shape;181;g39bd420a6a8_0_0"/>
          <p:cNvPicPr preferRelativeResize="0"/>
          <p:nvPr/>
        </p:nvPicPr>
        <p:blipFill rotWithShape="1">
          <a:blip r:embed="rId3">
            <a:alphaModFix/>
          </a:blip>
          <a:srcRect b="0" l="0" r="0" t="0"/>
          <a:stretch/>
        </p:blipFill>
        <p:spPr>
          <a:xfrm>
            <a:off x="1799906" y="2014090"/>
            <a:ext cx="914400" cy="914400"/>
          </a:xfrm>
          <a:prstGeom prst="rect">
            <a:avLst/>
          </a:prstGeom>
          <a:noFill/>
          <a:ln>
            <a:noFill/>
          </a:ln>
        </p:spPr>
      </p:pic>
      <p:pic>
        <p:nvPicPr>
          <p:cNvPr descr="Family with boy outline" id="182" name="Google Shape;182;g39bd420a6a8_0_0"/>
          <p:cNvPicPr preferRelativeResize="0"/>
          <p:nvPr/>
        </p:nvPicPr>
        <p:blipFill rotWithShape="1">
          <a:blip r:embed="rId4">
            <a:alphaModFix/>
          </a:blip>
          <a:srcRect b="0" l="0" r="0" t="0"/>
          <a:stretch/>
        </p:blipFill>
        <p:spPr>
          <a:xfrm>
            <a:off x="5684607" y="2059476"/>
            <a:ext cx="835485" cy="835485"/>
          </a:xfrm>
          <a:prstGeom prst="rect">
            <a:avLst/>
          </a:prstGeom>
          <a:noFill/>
          <a:ln>
            <a:noFill/>
          </a:ln>
        </p:spPr>
      </p:pic>
      <p:pic>
        <p:nvPicPr>
          <p:cNvPr descr="Wedding rings outline" id="183" name="Google Shape;183;g39bd420a6a8_0_0"/>
          <p:cNvPicPr preferRelativeResize="0"/>
          <p:nvPr/>
        </p:nvPicPr>
        <p:blipFill rotWithShape="1">
          <a:blip r:embed="rId5">
            <a:alphaModFix/>
          </a:blip>
          <a:srcRect b="0" l="0" r="0" t="0"/>
          <a:stretch/>
        </p:blipFill>
        <p:spPr>
          <a:xfrm>
            <a:off x="9488899" y="1983448"/>
            <a:ext cx="914400" cy="914400"/>
          </a:xfrm>
          <a:prstGeom prst="rect">
            <a:avLst/>
          </a:prstGeom>
          <a:noFill/>
          <a:ln>
            <a:noFill/>
          </a:ln>
        </p:spPr>
      </p:pic>
      <p:sp>
        <p:nvSpPr>
          <p:cNvPr id="184" name="Google Shape;184;g39bd420a6a8_0_0"/>
          <p:cNvSpPr txBox="1"/>
          <p:nvPr/>
        </p:nvSpPr>
        <p:spPr>
          <a:xfrm>
            <a:off x="1256306" y="6543923"/>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185" name="Google Shape;185;g39bd420a6a8_0_0"/>
          <p:cNvGrpSpPr/>
          <p:nvPr/>
        </p:nvGrpSpPr>
        <p:grpSpPr>
          <a:xfrm>
            <a:off x="5777526" y="4567287"/>
            <a:ext cx="619324" cy="619324"/>
            <a:chOff x="-92862" y="5025014"/>
            <a:chExt cx="928800" cy="928800"/>
          </a:xfrm>
        </p:grpSpPr>
        <p:sp>
          <p:nvSpPr>
            <p:cNvPr id="186" name="Google Shape;186;g39bd420a6a8_0_0"/>
            <p:cNvSpPr/>
            <p:nvPr/>
          </p:nvSpPr>
          <p:spPr>
            <a:xfrm rot="5400000">
              <a:off x="-92457" y="5025446"/>
              <a:ext cx="927900" cy="927900"/>
            </a:xfrm>
            <a:prstGeom prst="pie">
              <a:avLst>
                <a:gd fmla="val 10867052" name="adj1"/>
                <a:gd fmla="val 1780040" name="adj2"/>
              </a:avLst>
            </a:prstGeom>
            <a:solidFill>
              <a:schemeClr val="lt2"/>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Verdana"/>
                <a:ea typeface="Verdana"/>
                <a:cs typeface="Verdana"/>
                <a:sym typeface="Verdana"/>
              </a:endParaRPr>
            </a:p>
          </p:txBody>
        </p:sp>
        <p:sp>
          <p:nvSpPr>
            <p:cNvPr id="187" name="Google Shape;187;g39bd420a6a8_0_0"/>
            <p:cNvSpPr/>
            <p:nvPr/>
          </p:nvSpPr>
          <p:spPr>
            <a:xfrm>
              <a:off x="-92862" y="5025014"/>
              <a:ext cx="928800" cy="928800"/>
            </a:xfrm>
            <a:prstGeom prst="ellipse">
              <a:avLst/>
            </a:prstGeom>
            <a:noFill/>
            <a:ln cap="flat" cmpd="sng" w="12700">
              <a:solidFill>
                <a:schemeClr val="dk2"/>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Verdana"/>
                <a:ea typeface="Verdana"/>
                <a:cs typeface="Verdana"/>
                <a:sym typeface="Verdana"/>
              </a:endParaRPr>
            </a:p>
          </p:txBody>
        </p:sp>
      </p:grpSp>
      <p:grpSp>
        <p:nvGrpSpPr>
          <p:cNvPr id="188" name="Google Shape;188;g39bd420a6a8_0_0"/>
          <p:cNvGrpSpPr/>
          <p:nvPr/>
        </p:nvGrpSpPr>
        <p:grpSpPr>
          <a:xfrm>
            <a:off x="1918557" y="4600853"/>
            <a:ext cx="619324" cy="619324"/>
            <a:chOff x="-92862" y="5025014"/>
            <a:chExt cx="928800" cy="928800"/>
          </a:xfrm>
        </p:grpSpPr>
        <p:sp>
          <p:nvSpPr>
            <p:cNvPr id="189" name="Google Shape;189;g39bd420a6a8_0_0"/>
            <p:cNvSpPr/>
            <p:nvPr/>
          </p:nvSpPr>
          <p:spPr>
            <a:xfrm rot="5400000">
              <a:off x="-92457" y="5025446"/>
              <a:ext cx="927900" cy="927900"/>
            </a:xfrm>
            <a:prstGeom prst="pie">
              <a:avLst>
                <a:gd fmla="val 10867052" name="adj1"/>
                <a:gd fmla="val 18315389" name="adj2"/>
              </a:avLst>
            </a:prstGeom>
            <a:solidFill>
              <a:schemeClr val="lt2"/>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2"/>
                </a:solidFill>
                <a:latin typeface="Verdana"/>
                <a:ea typeface="Verdana"/>
                <a:cs typeface="Verdana"/>
                <a:sym typeface="Verdana"/>
              </a:endParaRPr>
            </a:p>
          </p:txBody>
        </p:sp>
        <p:sp>
          <p:nvSpPr>
            <p:cNvPr id="190" name="Google Shape;190;g39bd420a6a8_0_0"/>
            <p:cNvSpPr/>
            <p:nvPr/>
          </p:nvSpPr>
          <p:spPr>
            <a:xfrm>
              <a:off x="-92862" y="5025014"/>
              <a:ext cx="928800" cy="928800"/>
            </a:xfrm>
            <a:prstGeom prst="ellipse">
              <a:avLst/>
            </a:prstGeom>
            <a:noFill/>
            <a:ln cap="flat" cmpd="sng" w="12700">
              <a:solidFill>
                <a:schemeClr val="dk2"/>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Verdana"/>
                <a:ea typeface="Verdana"/>
                <a:cs typeface="Verdana"/>
                <a:sym typeface="Verdana"/>
              </a:endParaRPr>
            </a:p>
          </p:txBody>
        </p:sp>
      </p:grpSp>
      <p:sp>
        <p:nvSpPr>
          <p:cNvPr id="191" name="Google Shape;191;g39bd420a6a8_0_0"/>
          <p:cNvSpPr/>
          <p:nvPr/>
        </p:nvSpPr>
        <p:spPr>
          <a:xfrm rot="5400000">
            <a:off x="9636608" y="4600931"/>
            <a:ext cx="618600" cy="618600"/>
          </a:xfrm>
          <a:prstGeom prst="pie">
            <a:avLst>
              <a:gd fmla="val 10867052" name="adj1"/>
              <a:gd fmla="val 10864809" name="adj2"/>
            </a:avLst>
          </a:prstGeom>
          <a:solidFill>
            <a:schemeClr val="lt2"/>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Verdana"/>
              <a:ea typeface="Verdana"/>
              <a:cs typeface="Verdana"/>
              <a:sym typeface="Verdana"/>
            </a:endParaRPr>
          </a:p>
        </p:txBody>
      </p:sp>
      <p:pic>
        <p:nvPicPr>
          <p:cNvPr id="192" name="Google Shape;192;g39bd420a6a8_0_0"/>
          <p:cNvPicPr preferRelativeResize="0"/>
          <p:nvPr/>
        </p:nvPicPr>
        <p:blipFill rotWithShape="1">
          <a:blip r:embed="rId6">
            <a:alphaModFix/>
          </a:blip>
          <a:srcRect b="0" l="0" r="0" t="0"/>
          <a:stretch/>
        </p:blipFill>
        <p:spPr>
          <a:xfrm>
            <a:off x="10535275" y="6513125"/>
            <a:ext cx="1656725" cy="344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pic>
        <p:nvPicPr>
          <p:cNvPr id="505" name="Google Shape;505;p14"/>
          <p:cNvPicPr preferRelativeResize="0"/>
          <p:nvPr/>
        </p:nvPicPr>
        <p:blipFill rotWithShape="1">
          <a:blip r:embed="rId3">
            <a:alphaModFix/>
          </a:blip>
          <a:srcRect b="0" l="0" r="0" t="0"/>
          <a:stretch/>
        </p:blipFill>
        <p:spPr>
          <a:xfrm>
            <a:off x="789925" y="2758400"/>
            <a:ext cx="7114076" cy="3557050"/>
          </a:xfrm>
          <a:prstGeom prst="rect">
            <a:avLst/>
          </a:prstGeom>
          <a:noFill/>
          <a:ln cap="flat" cmpd="sng" w="9525">
            <a:solidFill>
              <a:schemeClr val="accent3"/>
            </a:solidFill>
            <a:prstDash val="solid"/>
            <a:round/>
            <a:headEnd len="sm" w="sm" type="none"/>
            <a:tailEnd len="sm" w="sm" type="none"/>
          </a:ln>
          <a:effectLst>
            <a:outerShdw blurRad="57150" rotWithShape="0" algn="bl" dir="5400000" dist="19050">
              <a:srgbClr val="000000">
                <a:alpha val="87843"/>
              </a:srgbClr>
            </a:outerShdw>
          </a:effectLst>
        </p:spPr>
      </p:pic>
      <p:sp>
        <p:nvSpPr>
          <p:cNvPr id="506" name="Google Shape;506;p14"/>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500"/>
              <a:buFont typeface="Trebuchet MS"/>
              <a:buNone/>
            </a:pPr>
            <a:r>
              <a:rPr b="1" lang="en-US" sz="3400"/>
              <a:t>Wedding Loan Market Analysis</a:t>
            </a:r>
            <a:endParaRPr b="1" sz="4500"/>
          </a:p>
        </p:txBody>
      </p:sp>
      <p:sp>
        <p:nvSpPr>
          <p:cNvPr id="507" name="Google Shape;507;p14"/>
          <p:cNvSpPr txBox="1"/>
          <p:nvPr>
            <p:ph idx="2" type="body"/>
          </p:nvPr>
        </p:nvSpPr>
        <p:spPr>
          <a:xfrm>
            <a:off x="677325" y="1425894"/>
            <a:ext cx="8373300" cy="13209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868"/>
              <a:buFont typeface="Arial"/>
              <a:buNone/>
            </a:pPr>
            <a:r>
              <a:rPr b="1" lang="en-US" sz="2017">
                <a:solidFill>
                  <a:schemeClr val="dk1"/>
                </a:solidFill>
              </a:rPr>
              <a:t>Feeasy’s Market Share Approach</a:t>
            </a:r>
            <a:endParaRPr b="1" sz="2017">
              <a:solidFill>
                <a:schemeClr val="dk1"/>
              </a:solidFill>
            </a:endParaRPr>
          </a:p>
          <a:p>
            <a:pPr indent="0" lvl="0" marL="0" rtl="0" algn="l">
              <a:lnSpc>
                <a:spcPct val="80000"/>
              </a:lnSpc>
              <a:spcBef>
                <a:spcPts val="0"/>
              </a:spcBef>
              <a:spcAft>
                <a:spcPts val="0"/>
              </a:spcAft>
              <a:buSzPts val="868"/>
              <a:buFont typeface="Arial"/>
              <a:buNone/>
            </a:pPr>
            <a:r>
              <a:t/>
            </a:r>
            <a:endParaRPr b="1" sz="1717"/>
          </a:p>
          <a:p>
            <a:pPr indent="0" lvl="0" marL="0" rtl="0" algn="l">
              <a:lnSpc>
                <a:spcPct val="80000"/>
              </a:lnSpc>
              <a:spcBef>
                <a:spcPts val="0"/>
              </a:spcBef>
              <a:spcAft>
                <a:spcPts val="0"/>
              </a:spcAft>
              <a:buSzPts val="868"/>
              <a:buFont typeface="Arial"/>
              <a:buNone/>
            </a:pPr>
            <a:r>
              <a:rPr lang="en-US" sz="1717"/>
              <a:t>With a market poised to reach $5b+ annually, Feeasy can originate over $50m of loans with only a 1% market share.</a:t>
            </a:r>
            <a:endParaRPr sz="1717"/>
          </a:p>
          <a:p>
            <a:pPr indent="0" lvl="0" marL="0" rtl="0" algn="l">
              <a:lnSpc>
                <a:spcPct val="80000"/>
              </a:lnSpc>
              <a:spcBef>
                <a:spcPts val="0"/>
              </a:spcBef>
              <a:spcAft>
                <a:spcPts val="0"/>
              </a:spcAft>
              <a:buSzPts val="868"/>
              <a:buFont typeface="Arial"/>
              <a:buNone/>
            </a:pPr>
            <a:r>
              <a:t/>
            </a:r>
            <a:endParaRPr b="1" sz="1417"/>
          </a:p>
        </p:txBody>
      </p:sp>
      <p:pic>
        <p:nvPicPr>
          <p:cNvPr id="508" name="Google Shape;508;p14"/>
          <p:cNvPicPr preferRelativeResize="0"/>
          <p:nvPr/>
        </p:nvPicPr>
        <p:blipFill rotWithShape="1">
          <a:blip r:embed="rId4">
            <a:alphaModFix/>
          </a:blip>
          <a:srcRect b="0" l="0" r="0" t="0"/>
          <a:stretch/>
        </p:blipFill>
        <p:spPr>
          <a:xfrm>
            <a:off x="10535275" y="6513125"/>
            <a:ext cx="1656725" cy="344875"/>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368e7ca8ca1_3_0"/>
          <p:cNvSpPr txBox="1"/>
          <p:nvPr>
            <p:ph type="title"/>
          </p:nvPr>
        </p:nvSpPr>
        <p:spPr>
          <a:xfrm>
            <a:off x="147563" y="290850"/>
            <a:ext cx="8596800" cy="822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990"/>
              <a:buFont typeface="Arial"/>
              <a:buNone/>
            </a:pPr>
            <a:r>
              <a:rPr b="1" lang="en-US" sz="3440"/>
              <a:t>Wedding Planning: Competitive analysis</a:t>
            </a:r>
            <a:endParaRPr sz="4900"/>
          </a:p>
        </p:txBody>
      </p:sp>
      <p:graphicFrame>
        <p:nvGraphicFramePr>
          <p:cNvPr id="515" name="Google Shape;515;g368e7ca8ca1_3_0"/>
          <p:cNvGraphicFramePr/>
          <p:nvPr/>
        </p:nvGraphicFramePr>
        <p:xfrm>
          <a:off x="385586" y="1320431"/>
          <a:ext cx="3000000" cy="3000000"/>
        </p:xfrm>
        <a:graphic>
          <a:graphicData uri="http://schemas.openxmlformats.org/drawingml/2006/table">
            <a:tbl>
              <a:tblPr>
                <a:noFill/>
                <a:tableStyleId>{9EFD1729-B3E9-47F6-834A-3EBC42D083BF}</a:tableStyleId>
              </a:tblPr>
              <a:tblGrid>
                <a:gridCol w="1962050"/>
                <a:gridCol w="1285450"/>
                <a:gridCol w="1888100"/>
                <a:gridCol w="2130150"/>
                <a:gridCol w="1858825"/>
              </a:tblGrid>
              <a:tr h="4487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rPr>
                        <a:t>Lenders</a:t>
                      </a:r>
                      <a:endParaRPr b="1"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rPr>
                        <a:t>Max Loan</a:t>
                      </a:r>
                      <a:endParaRPr b="1"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rPr>
                        <a:t>Wedding Financing? </a:t>
                      </a:r>
                      <a:endParaRPr b="1"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rPr>
                        <a:t>Vendor Integration Model</a:t>
                      </a:r>
                      <a:endParaRPr b="1"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rPr>
                        <a:t>Differentiation vs. Feeasy</a:t>
                      </a:r>
                      <a:endParaRPr b="1"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8063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SoFi</a:t>
                      </a:r>
                      <a:endParaRPr sz="1400" u="none" cap="none" strike="noStrike"/>
                    </a:p>
                  </a:txBody>
                  <a:tcPr marT="91425" marB="91425" marR="91425" marL="91425">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$100,000</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t> </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No vendor partnerships</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t>No POS financing; slow payout</a:t>
                      </a:r>
                      <a:endParaRPr sz="1400" u="none" cap="none" strike="noStrike"/>
                    </a:p>
                  </a:txBody>
                  <a:tcPr marT="91425" marB="91425" marR="91425" marL="91425">
                    <a:lnL cap="flat" cmpd="sng" w="9525">
                      <a:solidFill>
                        <a:srgbClr val="FFFFFF"/>
                      </a:solidFill>
                      <a:prstDash val="solid"/>
                      <a:round/>
                      <a:headEnd len="sm" w="sm" type="none"/>
                      <a:tailEnd len="sm" w="sm" type="none"/>
                    </a:lnL>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rgbClr val="83CCEB"/>
                    </a:solidFill>
                  </a:tcPr>
                </a:tc>
              </a:tr>
              <a:tr h="7098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LightStream</a:t>
                      </a:r>
                      <a:endParaRPr sz="1400" u="none" cap="none" strike="noStrike"/>
                    </a:p>
                  </a:txBody>
                  <a:tcPr marT="91425" marB="91425" marR="91425" marL="91425">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E6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$100,000</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E6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t> </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E6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t>Traditional underwriting</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E6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t> Not embedded at booking</a:t>
                      </a:r>
                      <a:endParaRPr sz="1400" u="none" cap="none" strike="noStrike"/>
                    </a:p>
                  </a:txBody>
                  <a:tcPr marT="91425" marB="91425" marR="91425" marL="91425">
                    <a:lnL cap="flat" cmpd="sng" w="9525">
                      <a:solidFill>
                        <a:srgbClr val="FFFFFF"/>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E6F5"/>
                    </a:solidFill>
                  </a:tcPr>
                </a:tc>
              </a:tr>
              <a:tr h="5972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Mariner Finance</a:t>
                      </a:r>
                      <a:endParaRPr sz="1400" u="none" cap="none" strike="noStrike"/>
                    </a:p>
                  </a:txBody>
                  <a:tcPr marT="91425" marB="91425" marR="91425" marL="91425">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$25,000</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t>Indirect only</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t> </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t> </a:t>
                      </a:r>
                      <a:endParaRPr sz="1400" u="none" cap="none" strike="noStrike"/>
                    </a:p>
                  </a:txBody>
                  <a:tcPr marT="91425" marB="91425" marR="91425" marL="91425">
                    <a:lnL cap="flat" cmpd="sng" w="9525">
                      <a:solidFill>
                        <a:srgbClr val="FFFFFF"/>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83CCEB"/>
                    </a:solidFill>
                  </a:tcPr>
                </a:tc>
              </a:tr>
              <a:tr h="5972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Lending Club</a:t>
                      </a:r>
                      <a:endParaRPr sz="1400" u="none" cap="none" strike="noStrike"/>
                    </a:p>
                  </a:txBody>
                  <a:tcPr marT="91425" marB="91425" marR="91425" marL="91425">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E6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$40,000</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E6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t>Indirect only</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E6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t> </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E6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t> </a:t>
                      </a:r>
                      <a:endParaRPr sz="1400" u="none" cap="none" strike="noStrike"/>
                    </a:p>
                  </a:txBody>
                  <a:tcPr marT="91425" marB="91425" marR="91425" marL="91425">
                    <a:lnL cap="flat" cmpd="sng" w="9525">
                      <a:solidFill>
                        <a:srgbClr val="FFFFFF"/>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E6F5"/>
                    </a:solidFill>
                  </a:tcPr>
                </a:tc>
              </a:tr>
              <a:tr h="8063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FEEASY</a:t>
                      </a:r>
                      <a:endParaRPr b="1" sz="1400" u="none" cap="none" strike="noStrike"/>
                    </a:p>
                  </a:txBody>
                  <a:tcPr marT="91425" marB="91425" marR="91425" marL="91425">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$100,000</a:t>
                      </a:r>
                      <a:endParaRPr b="1"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a:t>Yes — Purpose-built wedding financing</a:t>
                      </a:r>
                      <a:endParaRPr b="1"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Integrated with planners and venues</a:t>
                      </a:r>
                      <a:endParaRPr b="1"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solidFill>
                      <a:srgbClr val="83CCE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a:t>Instant approvals + 24hr payout</a:t>
                      </a:r>
                      <a:endParaRPr b="1" u="none" cap="none" strike="noStrike"/>
                    </a:p>
                  </a:txBody>
                  <a:tcPr marT="91425" marB="91425" marR="91425" marL="91425">
                    <a:lnL cap="flat" cmpd="sng" w="9525">
                      <a:solidFill>
                        <a:srgbClr val="FFFFFF"/>
                      </a:solidFill>
                      <a:prstDash val="solid"/>
                      <a:round/>
                      <a:headEnd len="sm" w="sm" type="none"/>
                      <a:tailEnd len="sm" w="sm" type="none"/>
                    </a:lnL>
                    <a:lnT cap="flat" cmpd="sng" w="9525">
                      <a:solidFill>
                        <a:srgbClr val="FFFFFF"/>
                      </a:solidFill>
                      <a:prstDash val="solid"/>
                      <a:round/>
                      <a:headEnd len="sm" w="sm" type="none"/>
                      <a:tailEnd len="sm" w="sm" type="none"/>
                    </a:lnT>
                    <a:solidFill>
                      <a:srgbClr val="83CCEB"/>
                    </a:solidFill>
                  </a:tcPr>
                </a:tc>
              </a:tr>
            </a:tbl>
          </a:graphicData>
        </a:graphic>
      </p:graphicFrame>
      <p:graphicFrame>
        <p:nvGraphicFramePr>
          <p:cNvPr id="516" name="Google Shape;516;g368e7ca8ca1_3_0"/>
          <p:cNvGraphicFramePr/>
          <p:nvPr/>
        </p:nvGraphicFramePr>
        <p:xfrm>
          <a:off x="3688725" y="1872175"/>
          <a:ext cx="3000000" cy="3000000"/>
        </p:xfrm>
        <a:graphic>
          <a:graphicData uri="http://schemas.openxmlformats.org/drawingml/2006/table">
            <a:tbl>
              <a:tblPr>
                <a:noFill/>
                <a:tableStyleId>{3E047811-37BD-458C-970F-E8E24CC83981}</a:tableStyleId>
              </a:tblPr>
              <a:tblGrid>
                <a:gridCol w="1514475"/>
              </a:tblGrid>
              <a:tr h="190500">
                <a:tc>
                  <a:txBody>
                    <a:bodyPr/>
                    <a:lstStyle/>
                    <a:p>
                      <a:pPr indent="0" lvl="0" marL="0" rtl="0" algn="l">
                        <a:spcBef>
                          <a:spcPts val="0"/>
                        </a:spcBef>
                        <a:spcAft>
                          <a:spcPts val="0"/>
                        </a:spcAft>
                        <a:buNone/>
                      </a:pPr>
                      <a:r>
                        <a:rPr lang="en-US"/>
                        <a:t>Indirect (Personal loans)</a:t>
                      </a:r>
                      <a:endParaRPr/>
                    </a:p>
                  </a:txBody>
                  <a:tcPr marT="91425" marB="91425" marR="91425" marL="91425"/>
                </a:tc>
              </a:tr>
            </a:tbl>
          </a:graphicData>
        </a:graphic>
      </p:graphicFrame>
      <p:graphicFrame>
        <p:nvGraphicFramePr>
          <p:cNvPr id="517" name="Google Shape;517;g368e7ca8ca1_3_0"/>
          <p:cNvGraphicFramePr/>
          <p:nvPr/>
        </p:nvGraphicFramePr>
        <p:xfrm>
          <a:off x="3841138" y="2128825"/>
          <a:ext cx="3000000" cy="3000000"/>
        </p:xfrm>
        <a:graphic>
          <a:graphicData uri="http://schemas.openxmlformats.org/drawingml/2006/table">
            <a:tbl>
              <a:tblPr>
                <a:noFill/>
                <a:tableStyleId>{3E047811-37BD-458C-970F-E8E24CC83981}</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518" name="Google Shape;518;g368e7ca8ca1_3_0"/>
          <p:cNvGraphicFramePr/>
          <p:nvPr/>
        </p:nvGraphicFramePr>
        <p:xfrm>
          <a:off x="3739013" y="2726650"/>
          <a:ext cx="3000000" cy="3000000"/>
        </p:xfrm>
        <a:graphic>
          <a:graphicData uri="http://schemas.openxmlformats.org/drawingml/2006/table">
            <a:tbl>
              <a:tblPr>
                <a:noFill/>
                <a:tableStyleId>{3E047811-37BD-458C-970F-E8E24CC83981}</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519" name="Google Shape;519;g368e7ca8ca1_3_0"/>
          <p:cNvGraphicFramePr/>
          <p:nvPr/>
        </p:nvGraphicFramePr>
        <p:xfrm>
          <a:off x="3641038" y="2726650"/>
          <a:ext cx="3000000" cy="3000000"/>
        </p:xfrm>
        <a:graphic>
          <a:graphicData uri="http://schemas.openxmlformats.org/drawingml/2006/table">
            <a:tbl>
              <a:tblPr>
                <a:noFill/>
                <a:tableStyleId>{3E047811-37BD-458C-970F-E8E24CC83981}</a:tableStyleId>
              </a:tblPr>
              <a:tblGrid>
                <a:gridCol w="1514475"/>
              </a:tblGrid>
              <a:tr h="709875">
                <a:tc>
                  <a:txBody>
                    <a:bodyPr/>
                    <a:lstStyle/>
                    <a:p>
                      <a:pPr indent="0" lvl="0" marL="0" rtl="0" algn="l">
                        <a:spcBef>
                          <a:spcPts val="0"/>
                        </a:spcBef>
                        <a:spcAft>
                          <a:spcPts val="0"/>
                        </a:spcAft>
                        <a:buNone/>
                      </a:pPr>
                      <a:r>
                        <a:rPr lang="en-US"/>
                        <a:t>Indirect (Personal loans)</a:t>
                      </a:r>
                      <a:endParaRPr/>
                    </a:p>
                  </a:txBody>
                  <a:tcPr marT="91425" marB="91425" marR="91425" marL="91425"/>
                </a:tc>
              </a:tr>
            </a:tbl>
          </a:graphicData>
        </a:graphic>
      </p:graphicFrame>
      <p:graphicFrame>
        <p:nvGraphicFramePr>
          <p:cNvPr id="520" name="Google Shape;520;g368e7ca8ca1_3_0"/>
          <p:cNvGraphicFramePr/>
          <p:nvPr/>
        </p:nvGraphicFramePr>
        <p:xfrm>
          <a:off x="5529150" y="3291725"/>
          <a:ext cx="3000000" cy="3000000"/>
        </p:xfrm>
        <a:graphic>
          <a:graphicData uri="http://schemas.openxmlformats.org/drawingml/2006/table">
            <a:tbl>
              <a:tblPr>
                <a:noFill/>
                <a:tableStyleId>{3E047811-37BD-458C-970F-E8E24CC83981}</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521" name="Google Shape;521;g368e7ca8ca1_3_0"/>
          <p:cNvGraphicFramePr/>
          <p:nvPr/>
        </p:nvGraphicFramePr>
        <p:xfrm>
          <a:off x="5584563" y="3436525"/>
          <a:ext cx="3000000" cy="3000000"/>
        </p:xfrm>
        <a:graphic>
          <a:graphicData uri="http://schemas.openxmlformats.org/drawingml/2006/table">
            <a:tbl>
              <a:tblPr>
                <a:noFill/>
                <a:tableStyleId>{3E047811-37BD-458C-970F-E8E24CC83981}</a:tableStyleId>
              </a:tblPr>
              <a:tblGrid>
                <a:gridCol w="1790700"/>
              </a:tblGrid>
              <a:tr h="601950">
                <a:tc>
                  <a:txBody>
                    <a:bodyPr/>
                    <a:lstStyle/>
                    <a:p>
                      <a:pPr indent="0" lvl="0" marL="0" rtl="0" algn="l">
                        <a:spcBef>
                          <a:spcPts val="0"/>
                        </a:spcBef>
                        <a:spcAft>
                          <a:spcPts val="0"/>
                        </a:spcAft>
                        <a:buNone/>
                      </a:pPr>
                      <a:r>
                        <a:rPr lang="en-US"/>
                        <a:t>No digital vendor integration</a:t>
                      </a:r>
                      <a:endParaRPr/>
                    </a:p>
                  </a:txBody>
                  <a:tcPr marT="91425" marB="91425" marR="91425" marL="91425"/>
                </a:tc>
              </a:tr>
            </a:tbl>
          </a:graphicData>
        </a:graphic>
      </p:graphicFrame>
      <p:graphicFrame>
        <p:nvGraphicFramePr>
          <p:cNvPr id="522" name="Google Shape;522;g368e7ca8ca1_3_0"/>
          <p:cNvGraphicFramePr/>
          <p:nvPr/>
        </p:nvGraphicFramePr>
        <p:xfrm>
          <a:off x="5681550" y="3943800"/>
          <a:ext cx="3000000" cy="3000000"/>
        </p:xfrm>
        <a:graphic>
          <a:graphicData uri="http://schemas.openxmlformats.org/drawingml/2006/table">
            <a:tbl>
              <a:tblPr>
                <a:noFill/>
                <a:tableStyleId>{3E047811-37BD-458C-970F-E8E24CC83981}</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523" name="Google Shape;523;g368e7ca8ca1_3_0"/>
          <p:cNvGraphicFramePr/>
          <p:nvPr/>
        </p:nvGraphicFramePr>
        <p:xfrm>
          <a:off x="5548200" y="4043475"/>
          <a:ext cx="3000000" cy="3000000"/>
        </p:xfrm>
        <a:graphic>
          <a:graphicData uri="http://schemas.openxmlformats.org/drawingml/2006/table">
            <a:tbl>
              <a:tblPr>
                <a:noFill/>
                <a:tableStyleId>{3E047811-37BD-458C-970F-E8E24CC83981}</a:tableStyleId>
              </a:tblPr>
              <a:tblGrid>
                <a:gridCol w="1276350"/>
              </a:tblGrid>
              <a:tr h="190500">
                <a:tc>
                  <a:txBody>
                    <a:bodyPr/>
                    <a:lstStyle/>
                    <a:p>
                      <a:pPr indent="0" lvl="0" marL="0" rtl="0" algn="l">
                        <a:spcBef>
                          <a:spcPts val="0"/>
                        </a:spcBef>
                        <a:spcAft>
                          <a:spcPts val="0"/>
                        </a:spcAft>
                        <a:buNone/>
                      </a:pPr>
                      <a:r>
                        <a:rPr lang="en-US"/>
                        <a:t>Marketplace lending</a:t>
                      </a:r>
                      <a:endParaRPr/>
                    </a:p>
                  </a:txBody>
                  <a:tcPr marT="91425" marB="91425" marR="91425" marL="91425"/>
                </a:tc>
              </a:tr>
            </a:tbl>
          </a:graphicData>
        </a:graphic>
      </p:graphicFrame>
      <p:graphicFrame>
        <p:nvGraphicFramePr>
          <p:cNvPr id="524" name="Google Shape;524;g368e7ca8ca1_3_0"/>
          <p:cNvGraphicFramePr/>
          <p:nvPr/>
        </p:nvGraphicFramePr>
        <p:xfrm>
          <a:off x="7411625" y="3122850"/>
          <a:ext cx="3000000" cy="3000000"/>
        </p:xfrm>
        <a:graphic>
          <a:graphicData uri="http://schemas.openxmlformats.org/drawingml/2006/table">
            <a:tbl>
              <a:tblPr>
                <a:noFill/>
                <a:tableStyleId>{3E047811-37BD-458C-970F-E8E24CC83981}</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525" name="Google Shape;525;g368e7ca8ca1_3_0"/>
          <p:cNvGraphicFramePr/>
          <p:nvPr/>
        </p:nvGraphicFramePr>
        <p:xfrm>
          <a:off x="7651325" y="3386700"/>
          <a:ext cx="3000000" cy="3000000"/>
        </p:xfrm>
        <a:graphic>
          <a:graphicData uri="http://schemas.openxmlformats.org/drawingml/2006/table">
            <a:tbl>
              <a:tblPr>
                <a:noFill/>
                <a:tableStyleId>{3E047811-37BD-458C-970F-E8E24CC83981}</a:tableStyleId>
              </a:tblPr>
              <a:tblGrid>
                <a:gridCol w="2000250"/>
              </a:tblGrid>
              <a:tr h="190500">
                <a:tc>
                  <a:txBody>
                    <a:bodyPr/>
                    <a:lstStyle/>
                    <a:p>
                      <a:pPr indent="0" lvl="0" marL="0" rtl="0" algn="l">
                        <a:spcBef>
                          <a:spcPts val="0"/>
                        </a:spcBef>
                        <a:spcAft>
                          <a:spcPts val="0"/>
                        </a:spcAft>
                        <a:buNone/>
                      </a:pPr>
                      <a:r>
                        <a:rPr lang="en-US"/>
                        <a:t> Low loan limits; not     wedding-fit</a:t>
                      </a:r>
                      <a:endParaRPr/>
                    </a:p>
                  </a:txBody>
                  <a:tcPr marT="91425" marB="91425" marR="91425" marL="91425"/>
                </a:tc>
              </a:tr>
            </a:tbl>
          </a:graphicData>
        </a:graphic>
      </p:graphicFrame>
      <p:graphicFrame>
        <p:nvGraphicFramePr>
          <p:cNvPr id="526" name="Google Shape;526;g368e7ca8ca1_3_0"/>
          <p:cNvGraphicFramePr/>
          <p:nvPr/>
        </p:nvGraphicFramePr>
        <p:xfrm>
          <a:off x="7564025" y="3764725"/>
          <a:ext cx="3000000" cy="3000000"/>
        </p:xfrm>
        <a:graphic>
          <a:graphicData uri="http://schemas.openxmlformats.org/drawingml/2006/table">
            <a:tbl>
              <a:tblPr>
                <a:noFill/>
                <a:tableStyleId>{3E047811-37BD-458C-970F-E8E24CC83981}</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527" name="Google Shape;527;g368e7ca8ca1_3_0"/>
          <p:cNvGraphicFramePr/>
          <p:nvPr/>
        </p:nvGraphicFramePr>
        <p:xfrm>
          <a:off x="7684663" y="3988650"/>
          <a:ext cx="3000000" cy="3000000"/>
        </p:xfrm>
        <a:graphic>
          <a:graphicData uri="http://schemas.openxmlformats.org/drawingml/2006/table">
            <a:tbl>
              <a:tblPr>
                <a:noFill/>
                <a:tableStyleId>{3E047811-37BD-458C-970F-E8E24CC83981}</a:tableStyleId>
              </a:tblPr>
              <a:tblGrid>
                <a:gridCol w="1933575"/>
              </a:tblGrid>
              <a:tr h="190500">
                <a:tc>
                  <a:txBody>
                    <a:bodyPr/>
                    <a:lstStyle/>
                    <a:p>
                      <a:pPr indent="0" lvl="0" marL="0" rtl="0" algn="l">
                        <a:spcBef>
                          <a:spcPts val="0"/>
                        </a:spcBef>
                        <a:spcAft>
                          <a:spcPts val="0"/>
                        </a:spcAft>
                        <a:buNone/>
                      </a:pPr>
                      <a:r>
                        <a:rPr lang="en-US"/>
                        <a:t>Consumer-only; no B2B model</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g368a3174c93_2_31"/>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sp>
        <p:nvSpPr>
          <p:cNvPr id="534" name="Google Shape;534;g368a3174c93_2_31"/>
          <p:cNvSpPr txBox="1"/>
          <p:nvPr/>
        </p:nvSpPr>
        <p:spPr>
          <a:xfrm>
            <a:off x="623721" y="316615"/>
            <a:ext cx="8967900" cy="653100"/>
          </a:xfrm>
          <a:prstGeom prst="rect">
            <a:avLst/>
          </a:prstGeom>
          <a:noFill/>
          <a:ln>
            <a:noFill/>
          </a:ln>
        </p:spPr>
        <p:txBody>
          <a:bodyPr anchorCtr="0" anchor="t" bIns="106425" lIns="106425" spcFirstLastPara="1" rIns="106425" wrap="square" tIns="106425">
            <a:noAutofit/>
          </a:bodyPr>
          <a:lstStyle/>
          <a:p>
            <a:pPr indent="0" lvl="0" marL="0" rtl="0" algn="l">
              <a:spcBef>
                <a:spcPts val="0"/>
              </a:spcBef>
              <a:spcAft>
                <a:spcPts val="0"/>
              </a:spcAft>
              <a:buClr>
                <a:schemeClr val="dk1"/>
              </a:buClr>
              <a:buSzPts val="700"/>
              <a:buFont typeface="Arial"/>
              <a:buNone/>
            </a:pPr>
            <a:r>
              <a:rPr b="1" lang="en-US" sz="3000">
                <a:solidFill>
                  <a:srgbClr val="0942A1"/>
                </a:solidFill>
                <a:latin typeface="Trebuchet MS"/>
                <a:ea typeface="Trebuchet MS"/>
                <a:cs typeface="Trebuchet MS"/>
                <a:sym typeface="Trebuchet MS"/>
              </a:rPr>
              <a:t>Wedding Planning: Market Strategy</a:t>
            </a:r>
            <a:endParaRPr sz="2600">
              <a:solidFill>
                <a:srgbClr val="0942A1"/>
              </a:solidFill>
              <a:latin typeface="Trebuchet MS"/>
              <a:ea typeface="Trebuchet MS"/>
              <a:cs typeface="Trebuchet MS"/>
              <a:sym typeface="Trebuchet MS"/>
            </a:endParaRPr>
          </a:p>
        </p:txBody>
      </p:sp>
      <p:sp>
        <p:nvSpPr>
          <p:cNvPr id="535" name="Google Shape;535;g368a3174c93_2_31"/>
          <p:cNvSpPr txBox="1"/>
          <p:nvPr/>
        </p:nvSpPr>
        <p:spPr>
          <a:xfrm>
            <a:off x="2282275" y="1317650"/>
            <a:ext cx="6474900" cy="575100"/>
          </a:xfrm>
          <a:prstGeom prst="rect">
            <a:avLst/>
          </a:prstGeom>
          <a:solidFill>
            <a:srgbClr val="003BA3"/>
          </a:solidFill>
          <a:ln>
            <a:noFill/>
          </a:ln>
        </p:spPr>
        <p:txBody>
          <a:bodyPr anchorCtr="0" anchor="ctr" bIns="106425" lIns="106425" spcFirstLastPara="1" rIns="106425" wrap="square" tIns="106425">
            <a:noAutofit/>
          </a:bodyPr>
          <a:lstStyle/>
          <a:p>
            <a:pPr indent="0" lvl="0" marL="0" rtl="0" algn="l">
              <a:spcBef>
                <a:spcPts val="0"/>
              </a:spcBef>
              <a:spcAft>
                <a:spcPts val="0"/>
              </a:spcAft>
              <a:buClr>
                <a:schemeClr val="dk1"/>
              </a:buClr>
              <a:buSzPts val="700"/>
              <a:buFont typeface="Arial"/>
              <a:buNone/>
            </a:pPr>
            <a:r>
              <a:t/>
            </a:r>
            <a:endParaRPr sz="600">
              <a:solidFill>
                <a:schemeClr val="lt1"/>
              </a:solidFill>
            </a:endParaRPr>
          </a:p>
          <a:p>
            <a:pPr indent="0" lvl="0" marL="0" rtl="0" algn="ctr">
              <a:spcBef>
                <a:spcPts val="0"/>
              </a:spcBef>
              <a:spcAft>
                <a:spcPts val="0"/>
              </a:spcAft>
              <a:buClr>
                <a:schemeClr val="dk1"/>
              </a:buClr>
              <a:buSzPts val="700"/>
              <a:buFont typeface="Arial"/>
              <a:buNone/>
            </a:pPr>
            <a:r>
              <a:rPr b="1" lang="en-US" sz="1800">
                <a:solidFill>
                  <a:schemeClr val="lt1"/>
                </a:solidFill>
                <a:latin typeface="Montserrat"/>
                <a:ea typeface="Montserrat"/>
                <a:cs typeface="Montserrat"/>
                <a:sym typeface="Montserrat"/>
              </a:rPr>
              <a:t>Roadmap to Enter the Wedding Financing Market</a:t>
            </a:r>
            <a:endParaRPr sz="700">
              <a:solidFill>
                <a:schemeClr val="lt1"/>
              </a:solidFill>
            </a:endParaRPr>
          </a:p>
        </p:txBody>
      </p:sp>
      <p:sp>
        <p:nvSpPr>
          <p:cNvPr id="536" name="Google Shape;536;g368a3174c93_2_31"/>
          <p:cNvSpPr txBox="1"/>
          <p:nvPr/>
        </p:nvSpPr>
        <p:spPr>
          <a:xfrm>
            <a:off x="5850115" y="2240679"/>
            <a:ext cx="2907000" cy="715200"/>
          </a:xfrm>
          <a:prstGeom prst="rect">
            <a:avLst/>
          </a:prstGeom>
          <a:solidFill>
            <a:srgbClr val="EFEFEF"/>
          </a:solidFill>
          <a:ln>
            <a:noFill/>
          </a:ln>
        </p:spPr>
        <p:txBody>
          <a:bodyPr anchorCtr="0" anchor="ctr" bIns="106425" lIns="106425" spcFirstLastPara="1" rIns="106425" wrap="square" tIns="106425">
            <a:noAutofit/>
          </a:bodyPr>
          <a:lstStyle/>
          <a:p>
            <a:pPr indent="0" lvl="0" marL="0" rtl="0" algn="ctr">
              <a:spcBef>
                <a:spcPts val="0"/>
              </a:spcBef>
              <a:spcAft>
                <a:spcPts val="0"/>
              </a:spcAft>
              <a:buClr>
                <a:schemeClr val="dk1"/>
              </a:buClr>
              <a:buSzPts val="1100"/>
              <a:buFont typeface="Arial"/>
              <a:buNone/>
            </a:pPr>
            <a:r>
              <a:rPr b="1" lang="en-US" sz="1200">
                <a:solidFill>
                  <a:schemeClr val="dk1"/>
                </a:solidFill>
              </a:rPr>
              <a:t>Event Presence</a:t>
            </a:r>
            <a:r>
              <a:rPr lang="en-US" sz="1200">
                <a:solidFill>
                  <a:schemeClr val="dk1"/>
                </a:solidFill>
              </a:rPr>
              <a:t> – Sponsor </a:t>
            </a:r>
            <a:r>
              <a:rPr i="1" lang="en-US" sz="1200">
                <a:solidFill>
                  <a:schemeClr val="dk1"/>
                </a:solidFill>
              </a:rPr>
              <a:t>The Event Planner Expo</a:t>
            </a:r>
            <a:r>
              <a:rPr lang="en-US" sz="1200">
                <a:solidFill>
                  <a:schemeClr val="dk1"/>
                </a:solidFill>
              </a:rPr>
              <a:t> to reach 2,500+ planners and 150+ vendors.</a:t>
            </a:r>
            <a:endParaRPr sz="1500"/>
          </a:p>
        </p:txBody>
      </p:sp>
      <p:sp>
        <p:nvSpPr>
          <p:cNvPr id="537" name="Google Shape;537;g368a3174c93_2_31"/>
          <p:cNvSpPr txBox="1"/>
          <p:nvPr/>
        </p:nvSpPr>
        <p:spPr>
          <a:xfrm>
            <a:off x="2282275" y="2244037"/>
            <a:ext cx="2907000" cy="858300"/>
          </a:xfrm>
          <a:prstGeom prst="rect">
            <a:avLst/>
          </a:prstGeom>
          <a:solidFill>
            <a:srgbClr val="EFEFEF"/>
          </a:solidFill>
          <a:ln>
            <a:noFill/>
          </a:ln>
        </p:spPr>
        <p:txBody>
          <a:bodyPr anchorCtr="0" anchor="ctr" bIns="106425" lIns="106425" spcFirstLastPara="1" rIns="106425" wrap="square" tIns="106425">
            <a:noAutofit/>
          </a:bodyPr>
          <a:lstStyle/>
          <a:p>
            <a:pPr indent="0" lvl="0" marL="0" rtl="0" algn="ctr">
              <a:spcBef>
                <a:spcPts val="0"/>
              </a:spcBef>
              <a:spcAft>
                <a:spcPts val="0"/>
              </a:spcAft>
              <a:buNone/>
            </a:pPr>
            <a:r>
              <a:rPr lang="en-US" sz="1496">
                <a:latin typeface="Montserrat"/>
                <a:ea typeface="Montserrat"/>
                <a:cs typeface="Montserrat"/>
                <a:sym typeface="Montserrat"/>
              </a:rPr>
              <a:t> </a:t>
            </a:r>
            <a:r>
              <a:rPr b="1" lang="en-US" sz="1200">
                <a:solidFill>
                  <a:schemeClr val="dk1"/>
                </a:solidFill>
              </a:rPr>
              <a:t>Partner with Wedding Planners</a:t>
            </a:r>
            <a:r>
              <a:rPr lang="en-US" sz="1200">
                <a:solidFill>
                  <a:schemeClr val="dk1"/>
                </a:solidFill>
              </a:rPr>
              <a:t> – Leverage planners as trusted advisors to introduce Feeasy as part of the budgeting process.</a:t>
            </a:r>
            <a:endParaRPr sz="1496">
              <a:solidFill>
                <a:srgbClr val="000000"/>
              </a:solidFill>
              <a:latin typeface="Montserrat"/>
              <a:ea typeface="Montserrat"/>
              <a:cs typeface="Montserrat"/>
              <a:sym typeface="Montserrat"/>
            </a:endParaRPr>
          </a:p>
        </p:txBody>
      </p:sp>
      <p:sp>
        <p:nvSpPr>
          <p:cNvPr id="538" name="Google Shape;538;g368a3174c93_2_31"/>
          <p:cNvSpPr txBox="1"/>
          <p:nvPr/>
        </p:nvSpPr>
        <p:spPr>
          <a:xfrm>
            <a:off x="2282274" y="3496376"/>
            <a:ext cx="2907000" cy="575100"/>
          </a:xfrm>
          <a:prstGeom prst="rect">
            <a:avLst/>
          </a:prstGeom>
          <a:solidFill>
            <a:srgbClr val="EFEFEF"/>
          </a:solidFill>
          <a:ln>
            <a:noFill/>
          </a:ln>
        </p:spPr>
        <p:txBody>
          <a:bodyPr anchorCtr="0" anchor="ctr" bIns="106425" lIns="106425" spcFirstLastPara="1" rIns="106425" wrap="square" tIns="106425">
            <a:noAutofit/>
          </a:bodyPr>
          <a:lstStyle/>
          <a:p>
            <a:pPr indent="0" lvl="0" marL="0" rtl="0" algn="ctr">
              <a:spcBef>
                <a:spcPts val="0"/>
              </a:spcBef>
              <a:spcAft>
                <a:spcPts val="0"/>
              </a:spcAft>
              <a:buNone/>
            </a:pPr>
            <a:r>
              <a:rPr lang="en-US" sz="1496">
                <a:latin typeface="Montserrat"/>
                <a:ea typeface="Montserrat"/>
                <a:cs typeface="Montserrat"/>
                <a:sym typeface="Montserrat"/>
              </a:rPr>
              <a:t> </a:t>
            </a:r>
            <a:r>
              <a:rPr b="1" lang="en-US" sz="1200">
                <a:solidFill>
                  <a:schemeClr val="dk1"/>
                </a:solidFill>
              </a:rPr>
              <a:t>Collaborate with Venues</a:t>
            </a:r>
            <a:r>
              <a:rPr lang="en-US" sz="1200">
                <a:solidFill>
                  <a:schemeClr val="dk1"/>
                </a:solidFill>
              </a:rPr>
              <a:t> – Integrate Feeasy into NYC venue booking systems for seamless financing options.</a:t>
            </a:r>
            <a:endParaRPr sz="1496">
              <a:solidFill>
                <a:srgbClr val="000000"/>
              </a:solidFill>
              <a:latin typeface="Montserrat"/>
              <a:ea typeface="Montserrat"/>
              <a:cs typeface="Montserrat"/>
              <a:sym typeface="Montserrat"/>
            </a:endParaRPr>
          </a:p>
        </p:txBody>
      </p:sp>
      <p:sp>
        <p:nvSpPr>
          <p:cNvPr id="539" name="Google Shape;539;g368a3174c93_2_31"/>
          <p:cNvSpPr txBox="1"/>
          <p:nvPr/>
        </p:nvSpPr>
        <p:spPr>
          <a:xfrm>
            <a:off x="5850118" y="3496376"/>
            <a:ext cx="2907000" cy="575100"/>
          </a:xfrm>
          <a:prstGeom prst="rect">
            <a:avLst/>
          </a:prstGeom>
          <a:solidFill>
            <a:srgbClr val="EFEFEF"/>
          </a:solidFill>
          <a:ln>
            <a:noFill/>
          </a:ln>
        </p:spPr>
        <p:txBody>
          <a:bodyPr anchorCtr="0" anchor="ctr" bIns="106425" lIns="106425" spcFirstLastPara="1" rIns="106425" wrap="square" tIns="106425">
            <a:noAutofit/>
          </a:bodyPr>
          <a:lstStyle/>
          <a:p>
            <a:pPr indent="0" lvl="0" marL="0" rtl="0" algn="ctr">
              <a:spcBef>
                <a:spcPts val="0"/>
              </a:spcBef>
              <a:spcAft>
                <a:spcPts val="0"/>
              </a:spcAft>
              <a:buClr>
                <a:schemeClr val="dk1"/>
              </a:buClr>
              <a:buSzPts val="1100"/>
              <a:buFont typeface="Arial"/>
              <a:buNone/>
            </a:pPr>
            <a:r>
              <a:rPr b="1" lang="en-US" sz="1200">
                <a:solidFill>
                  <a:schemeClr val="dk1"/>
                </a:solidFill>
              </a:rPr>
              <a:t>Partnership Marketing</a:t>
            </a:r>
            <a:r>
              <a:rPr lang="en-US" sz="1200">
                <a:solidFill>
                  <a:schemeClr val="dk1"/>
                </a:solidFill>
              </a:rPr>
              <a:t> – Cross-promote Feeasy through planner newsletters and vendor networks.</a:t>
            </a:r>
            <a:endParaRPr sz="1500"/>
          </a:p>
        </p:txBody>
      </p:sp>
      <p:sp>
        <p:nvSpPr>
          <p:cNvPr id="540" name="Google Shape;540;g368a3174c93_2_31"/>
          <p:cNvSpPr txBox="1"/>
          <p:nvPr/>
        </p:nvSpPr>
        <p:spPr>
          <a:xfrm>
            <a:off x="5850125" y="4470101"/>
            <a:ext cx="2907000" cy="858300"/>
          </a:xfrm>
          <a:prstGeom prst="rect">
            <a:avLst/>
          </a:prstGeom>
          <a:solidFill>
            <a:srgbClr val="EFEFEF"/>
          </a:solidFill>
          <a:ln>
            <a:noFill/>
          </a:ln>
        </p:spPr>
        <p:txBody>
          <a:bodyPr anchorCtr="0" anchor="ctr" bIns="106425" lIns="106425" spcFirstLastPara="1" rIns="106425" wrap="square" tIns="106425">
            <a:noAutofit/>
          </a:bodyPr>
          <a:lstStyle/>
          <a:p>
            <a:pPr indent="0" lvl="0" marL="0" rtl="0" algn="ctr">
              <a:spcBef>
                <a:spcPts val="0"/>
              </a:spcBef>
              <a:spcAft>
                <a:spcPts val="0"/>
              </a:spcAft>
              <a:buClr>
                <a:schemeClr val="dk1"/>
              </a:buClr>
              <a:buSzPts val="1100"/>
              <a:buFont typeface="Arial"/>
              <a:buNone/>
            </a:pPr>
            <a:r>
              <a:rPr b="1" lang="en-US" sz="1200">
                <a:solidFill>
                  <a:schemeClr val="dk1"/>
                </a:solidFill>
              </a:rPr>
              <a:t>Digital Outreach</a:t>
            </a:r>
            <a:r>
              <a:rPr lang="en-US" sz="1200">
                <a:solidFill>
                  <a:schemeClr val="dk1"/>
                </a:solidFill>
              </a:rPr>
              <a:t> – Target engaged couples on Instagram, TikTok, and </a:t>
            </a:r>
            <a:r>
              <a:rPr i="1" lang="en-US" sz="1200">
                <a:solidFill>
                  <a:schemeClr val="dk1"/>
                </a:solidFill>
              </a:rPr>
              <a:t>The Knot</a:t>
            </a:r>
            <a:r>
              <a:rPr lang="en-US" sz="1200">
                <a:solidFill>
                  <a:schemeClr val="dk1"/>
                </a:solidFill>
              </a:rPr>
              <a:t> using “Finance Your Dream Wedding through Feeasy.”</a:t>
            </a:r>
            <a:endParaRPr/>
          </a:p>
        </p:txBody>
      </p:sp>
      <p:sp>
        <p:nvSpPr>
          <p:cNvPr id="541" name="Google Shape;541;g368a3174c93_2_31"/>
          <p:cNvSpPr txBox="1"/>
          <p:nvPr/>
        </p:nvSpPr>
        <p:spPr>
          <a:xfrm>
            <a:off x="2282274" y="4397795"/>
            <a:ext cx="2907000" cy="575100"/>
          </a:xfrm>
          <a:prstGeom prst="rect">
            <a:avLst/>
          </a:prstGeom>
          <a:solidFill>
            <a:srgbClr val="EFEFEF"/>
          </a:solidFill>
          <a:ln>
            <a:noFill/>
          </a:ln>
        </p:spPr>
        <p:txBody>
          <a:bodyPr anchorCtr="0" anchor="ctr" bIns="106425" lIns="106425" spcFirstLastPara="1" rIns="106425" wrap="square" tIns="106425">
            <a:noAutofit/>
          </a:bodyPr>
          <a:lstStyle/>
          <a:p>
            <a:pPr indent="0" lvl="0" marL="0" rtl="0" algn="ctr">
              <a:spcBef>
                <a:spcPts val="0"/>
              </a:spcBef>
              <a:spcAft>
                <a:spcPts val="0"/>
              </a:spcAft>
              <a:buNone/>
            </a:pPr>
            <a:r>
              <a:rPr lang="en-US" sz="1496">
                <a:latin typeface="Montserrat"/>
                <a:ea typeface="Montserrat"/>
                <a:cs typeface="Montserrat"/>
                <a:sym typeface="Montserrat"/>
              </a:rPr>
              <a:t> </a:t>
            </a:r>
            <a:r>
              <a:rPr b="1" lang="en-US" sz="1200">
                <a:solidFill>
                  <a:schemeClr val="dk1"/>
                </a:solidFill>
              </a:rPr>
              <a:t>Create Mutual Value</a:t>
            </a:r>
            <a:r>
              <a:rPr lang="en-US" sz="1200">
                <a:solidFill>
                  <a:schemeClr val="dk1"/>
                </a:solidFill>
              </a:rPr>
              <a:t> – Help vendors close deals faster while Feeasy captures high-credit clients.</a:t>
            </a:r>
            <a:endParaRPr sz="1496">
              <a:solidFill>
                <a:srgbClr val="000000"/>
              </a:solidFill>
              <a:latin typeface="Montserrat"/>
              <a:ea typeface="Montserrat"/>
              <a:cs typeface="Montserrat"/>
              <a:sym typeface="Montserrat"/>
            </a:endParaRPr>
          </a:p>
        </p:txBody>
      </p:sp>
      <p:cxnSp>
        <p:nvCxnSpPr>
          <p:cNvPr id="542" name="Google Shape;542;g368a3174c93_2_31"/>
          <p:cNvCxnSpPr/>
          <p:nvPr/>
        </p:nvCxnSpPr>
        <p:spPr>
          <a:xfrm>
            <a:off x="7343440" y="2985604"/>
            <a:ext cx="0" cy="510900"/>
          </a:xfrm>
          <a:prstGeom prst="straightConnector1">
            <a:avLst/>
          </a:prstGeom>
          <a:noFill/>
          <a:ln cap="flat" cmpd="sng" w="22175">
            <a:solidFill>
              <a:srgbClr val="4A8CFF"/>
            </a:solidFill>
            <a:prstDash val="solid"/>
            <a:round/>
            <a:headEnd len="med" w="med" type="none"/>
            <a:tailEnd len="med" w="med" type="none"/>
          </a:ln>
        </p:spPr>
      </p:cxnSp>
      <p:cxnSp>
        <p:nvCxnSpPr>
          <p:cNvPr id="543" name="Google Shape;543;g368a3174c93_2_31"/>
          <p:cNvCxnSpPr>
            <a:stCxn id="539" idx="2"/>
            <a:endCxn id="540" idx="0"/>
          </p:cNvCxnSpPr>
          <p:nvPr/>
        </p:nvCxnSpPr>
        <p:spPr>
          <a:xfrm>
            <a:off x="7303618" y="4071476"/>
            <a:ext cx="0" cy="398700"/>
          </a:xfrm>
          <a:prstGeom prst="straightConnector1">
            <a:avLst/>
          </a:prstGeom>
          <a:noFill/>
          <a:ln cap="flat" cmpd="sng" w="22175">
            <a:solidFill>
              <a:srgbClr val="4A8CFF"/>
            </a:solidFill>
            <a:prstDash val="solid"/>
            <a:round/>
            <a:headEnd len="med" w="med" type="none"/>
            <a:tailEnd len="med" w="med" type="none"/>
          </a:ln>
        </p:spPr>
      </p:cxnSp>
      <p:cxnSp>
        <p:nvCxnSpPr>
          <p:cNvPr id="544" name="Google Shape;544;g368a3174c93_2_31"/>
          <p:cNvCxnSpPr/>
          <p:nvPr/>
        </p:nvCxnSpPr>
        <p:spPr>
          <a:xfrm>
            <a:off x="3735765" y="1879729"/>
            <a:ext cx="0" cy="331200"/>
          </a:xfrm>
          <a:prstGeom prst="straightConnector1">
            <a:avLst/>
          </a:prstGeom>
          <a:noFill/>
          <a:ln cap="flat" cmpd="sng" w="22175">
            <a:solidFill>
              <a:srgbClr val="4A8CFF"/>
            </a:solidFill>
            <a:prstDash val="solid"/>
            <a:round/>
            <a:headEnd len="med" w="med" type="none"/>
            <a:tailEnd len="med" w="med" type="none"/>
          </a:ln>
        </p:spPr>
      </p:cxnSp>
      <p:cxnSp>
        <p:nvCxnSpPr>
          <p:cNvPr id="545" name="Google Shape;545;g368a3174c93_2_31"/>
          <p:cNvCxnSpPr/>
          <p:nvPr/>
        </p:nvCxnSpPr>
        <p:spPr>
          <a:xfrm>
            <a:off x="3735765" y="4069066"/>
            <a:ext cx="0" cy="331200"/>
          </a:xfrm>
          <a:prstGeom prst="straightConnector1">
            <a:avLst/>
          </a:prstGeom>
          <a:noFill/>
          <a:ln cap="flat" cmpd="sng" w="22175">
            <a:solidFill>
              <a:srgbClr val="4A8CFF"/>
            </a:solidFill>
            <a:prstDash val="solid"/>
            <a:round/>
            <a:headEnd len="med" w="med" type="none"/>
            <a:tailEnd len="med" w="med" type="none"/>
          </a:ln>
        </p:spPr>
      </p:cxnSp>
      <p:cxnSp>
        <p:nvCxnSpPr>
          <p:cNvPr id="546" name="Google Shape;546;g368a3174c93_2_31"/>
          <p:cNvCxnSpPr/>
          <p:nvPr/>
        </p:nvCxnSpPr>
        <p:spPr>
          <a:xfrm>
            <a:off x="7343440" y="1879741"/>
            <a:ext cx="0" cy="331200"/>
          </a:xfrm>
          <a:prstGeom prst="straightConnector1">
            <a:avLst/>
          </a:prstGeom>
          <a:noFill/>
          <a:ln cap="flat" cmpd="sng" w="22175">
            <a:solidFill>
              <a:srgbClr val="4A8CFF"/>
            </a:solidFill>
            <a:prstDash val="solid"/>
            <a:round/>
            <a:headEnd len="med" w="med" type="none"/>
            <a:tailEnd len="med" w="med" type="none"/>
          </a:ln>
        </p:spPr>
      </p:cxnSp>
      <p:cxnSp>
        <p:nvCxnSpPr>
          <p:cNvPr id="547" name="Google Shape;547;g368a3174c93_2_31"/>
          <p:cNvCxnSpPr>
            <a:stCxn id="537" idx="2"/>
          </p:cNvCxnSpPr>
          <p:nvPr/>
        </p:nvCxnSpPr>
        <p:spPr>
          <a:xfrm>
            <a:off x="3735775" y="3102337"/>
            <a:ext cx="0" cy="394200"/>
          </a:xfrm>
          <a:prstGeom prst="straightConnector1">
            <a:avLst/>
          </a:prstGeom>
          <a:noFill/>
          <a:ln cap="flat" cmpd="sng" w="22175">
            <a:solidFill>
              <a:srgbClr val="4A8CFF"/>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38dba92c883_5_3"/>
          <p:cNvSpPr txBox="1"/>
          <p:nvPr>
            <p:ph type="title"/>
          </p:nvPr>
        </p:nvSpPr>
        <p:spPr>
          <a:xfrm>
            <a:off x="403125" y="222013"/>
            <a:ext cx="7155600" cy="9336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sz="3400"/>
              <a:t> </a:t>
            </a:r>
            <a:r>
              <a:rPr b="1" lang="en-US" sz="3400">
                <a:solidFill>
                  <a:srgbClr val="003BA3"/>
                </a:solidFill>
              </a:rPr>
              <a:t>Customer Journey</a:t>
            </a:r>
            <a:endParaRPr b="1" sz="3400"/>
          </a:p>
        </p:txBody>
      </p:sp>
      <p:sp>
        <p:nvSpPr>
          <p:cNvPr id="554" name="Google Shape;554;g38dba92c883_5_3"/>
          <p:cNvSpPr txBox="1"/>
          <p:nvPr/>
        </p:nvSpPr>
        <p:spPr>
          <a:xfrm>
            <a:off x="6205750" y="2429650"/>
            <a:ext cx="28467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905"/>
              </a:spcAft>
              <a:buClr>
                <a:schemeClr val="dk1"/>
              </a:buClr>
              <a:buSzPts val="1100"/>
              <a:buFont typeface="Arial"/>
              <a:buNone/>
            </a:pPr>
            <a:r>
              <a:rPr b="1" lang="en-US" sz="1800">
                <a:solidFill>
                  <a:srgbClr val="003BA3"/>
                </a:solidFill>
                <a:latin typeface="Montserrat"/>
                <a:ea typeface="Montserrat"/>
                <a:cs typeface="Montserrat"/>
                <a:sym typeface="Montserrat"/>
              </a:rPr>
              <a:t> </a:t>
            </a:r>
            <a:endParaRPr sz="1800">
              <a:solidFill>
                <a:srgbClr val="3F3F3F"/>
              </a:solidFill>
              <a:latin typeface="Trebuchet MS"/>
              <a:ea typeface="Trebuchet MS"/>
              <a:cs typeface="Trebuchet MS"/>
              <a:sym typeface="Trebuchet MS"/>
            </a:endParaRPr>
          </a:p>
        </p:txBody>
      </p:sp>
      <p:cxnSp>
        <p:nvCxnSpPr>
          <p:cNvPr id="555" name="Google Shape;555;g38dba92c883_5_3"/>
          <p:cNvCxnSpPr/>
          <p:nvPr/>
        </p:nvCxnSpPr>
        <p:spPr>
          <a:xfrm>
            <a:off x="4191783" y="4043041"/>
            <a:ext cx="952500" cy="0"/>
          </a:xfrm>
          <a:prstGeom prst="straightConnector1">
            <a:avLst/>
          </a:prstGeom>
          <a:noFill/>
          <a:ln cap="flat" cmpd="sng" w="19050">
            <a:solidFill>
              <a:srgbClr val="000000"/>
            </a:solidFill>
            <a:prstDash val="solid"/>
            <a:round/>
            <a:headEnd len="med" w="med" type="none"/>
            <a:tailEnd len="med" w="med" type="none"/>
          </a:ln>
        </p:spPr>
      </p:cxnSp>
      <p:cxnSp>
        <p:nvCxnSpPr>
          <p:cNvPr id="556" name="Google Shape;556;g38dba92c883_5_3"/>
          <p:cNvCxnSpPr/>
          <p:nvPr/>
        </p:nvCxnSpPr>
        <p:spPr>
          <a:xfrm>
            <a:off x="6071715" y="4043041"/>
            <a:ext cx="952500" cy="0"/>
          </a:xfrm>
          <a:prstGeom prst="straightConnector1">
            <a:avLst/>
          </a:prstGeom>
          <a:noFill/>
          <a:ln cap="flat" cmpd="sng" w="19050">
            <a:solidFill>
              <a:srgbClr val="000000"/>
            </a:solidFill>
            <a:prstDash val="solid"/>
            <a:round/>
            <a:headEnd len="med" w="med" type="none"/>
            <a:tailEnd len="med" w="med" type="none"/>
          </a:ln>
        </p:spPr>
      </p:cxnSp>
      <p:cxnSp>
        <p:nvCxnSpPr>
          <p:cNvPr id="557" name="Google Shape;557;g38dba92c883_5_3"/>
          <p:cNvCxnSpPr/>
          <p:nvPr/>
        </p:nvCxnSpPr>
        <p:spPr>
          <a:xfrm>
            <a:off x="2311294" y="4043414"/>
            <a:ext cx="951900" cy="0"/>
          </a:xfrm>
          <a:prstGeom prst="straightConnector1">
            <a:avLst/>
          </a:prstGeom>
          <a:noFill/>
          <a:ln cap="flat" cmpd="sng" w="19050">
            <a:solidFill>
              <a:srgbClr val="000000"/>
            </a:solidFill>
            <a:prstDash val="solid"/>
            <a:round/>
            <a:headEnd len="med" w="med" type="none"/>
            <a:tailEnd len="med" w="med" type="none"/>
          </a:ln>
        </p:spPr>
      </p:cxnSp>
      <p:cxnSp>
        <p:nvCxnSpPr>
          <p:cNvPr id="558" name="Google Shape;558;g38dba92c883_5_3"/>
          <p:cNvCxnSpPr/>
          <p:nvPr/>
        </p:nvCxnSpPr>
        <p:spPr>
          <a:xfrm>
            <a:off x="3726962" y="4388671"/>
            <a:ext cx="0" cy="411000"/>
          </a:xfrm>
          <a:prstGeom prst="straightConnector1">
            <a:avLst/>
          </a:prstGeom>
          <a:noFill/>
          <a:ln cap="flat" cmpd="sng" w="19050">
            <a:solidFill>
              <a:srgbClr val="000000"/>
            </a:solidFill>
            <a:prstDash val="solid"/>
            <a:round/>
            <a:headEnd len="med" w="med" type="none"/>
            <a:tailEnd len="med" w="med" type="none"/>
          </a:ln>
        </p:spPr>
      </p:cxnSp>
      <p:cxnSp>
        <p:nvCxnSpPr>
          <p:cNvPr id="559" name="Google Shape;559;g38dba92c883_5_3"/>
          <p:cNvCxnSpPr/>
          <p:nvPr/>
        </p:nvCxnSpPr>
        <p:spPr>
          <a:xfrm rot="10800000">
            <a:off x="5607785" y="3242052"/>
            <a:ext cx="0" cy="455400"/>
          </a:xfrm>
          <a:prstGeom prst="straightConnector1">
            <a:avLst/>
          </a:prstGeom>
          <a:noFill/>
          <a:ln cap="flat" cmpd="sng" w="19050">
            <a:solidFill>
              <a:srgbClr val="000000"/>
            </a:solidFill>
            <a:prstDash val="solid"/>
            <a:round/>
            <a:headEnd len="med" w="med" type="none"/>
            <a:tailEnd len="med" w="med" type="none"/>
          </a:ln>
        </p:spPr>
      </p:cxnSp>
      <p:cxnSp>
        <p:nvCxnSpPr>
          <p:cNvPr id="560" name="Google Shape;560;g38dba92c883_5_3"/>
          <p:cNvCxnSpPr/>
          <p:nvPr/>
        </p:nvCxnSpPr>
        <p:spPr>
          <a:xfrm rot="10800000">
            <a:off x="1847308" y="3242384"/>
            <a:ext cx="0" cy="455400"/>
          </a:xfrm>
          <a:prstGeom prst="straightConnector1">
            <a:avLst/>
          </a:prstGeom>
          <a:noFill/>
          <a:ln cap="flat" cmpd="sng" w="19050">
            <a:solidFill>
              <a:srgbClr val="000000"/>
            </a:solidFill>
            <a:prstDash val="solid"/>
            <a:round/>
            <a:headEnd len="med" w="med" type="none"/>
            <a:tailEnd len="med" w="med" type="none"/>
          </a:ln>
        </p:spPr>
      </p:cxnSp>
      <p:sp>
        <p:nvSpPr>
          <p:cNvPr id="561" name="Google Shape;561;g38dba92c883_5_3"/>
          <p:cNvSpPr txBox="1"/>
          <p:nvPr/>
        </p:nvSpPr>
        <p:spPr>
          <a:xfrm>
            <a:off x="1012075" y="2453663"/>
            <a:ext cx="1670100" cy="7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Inter"/>
                <a:ea typeface="Inter"/>
                <a:cs typeface="Inter"/>
                <a:sym typeface="Inter"/>
              </a:rPr>
              <a:t> Financing introduced as part of budgeting </a:t>
            </a:r>
            <a:r>
              <a:rPr lang="en-US">
                <a:latin typeface="Inter"/>
                <a:ea typeface="Inter"/>
                <a:cs typeface="Inter"/>
                <a:sym typeface="Inter"/>
              </a:rPr>
              <a:t>conversation</a:t>
            </a:r>
            <a:endParaRPr>
              <a:solidFill>
                <a:srgbClr val="000000"/>
              </a:solidFill>
              <a:latin typeface="Inter"/>
              <a:ea typeface="Inter"/>
              <a:cs typeface="Inter"/>
              <a:sym typeface="Inter"/>
            </a:endParaRPr>
          </a:p>
        </p:txBody>
      </p:sp>
      <p:sp>
        <p:nvSpPr>
          <p:cNvPr id="562" name="Google Shape;562;g38dba92c883_5_3"/>
          <p:cNvSpPr txBox="1"/>
          <p:nvPr/>
        </p:nvSpPr>
        <p:spPr>
          <a:xfrm>
            <a:off x="4777775" y="2393750"/>
            <a:ext cx="1755000" cy="104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Inter"/>
                <a:ea typeface="Inter"/>
                <a:cs typeface="Inter"/>
                <a:sym typeface="Inter"/>
              </a:rPr>
              <a:t> Funds disbursed within 24 hours → improves vendor cash flow</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p:txBody>
      </p:sp>
      <p:sp>
        <p:nvSpPr>
          <p:cNvPr id="563" name="Google Shape;563;g38dba92c883_5_3"/>
          <p:cNvSpPr txBox="1"/>
          <p:nvPr/>
        </p:nvSpPr>
        <p:spPr>
          <a:xfrm>
            <a:off x="2828075" y="5623725"/>
            <a:ext cx="1949700" cy="93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Inter"/>
                <a:ea typeface="Inter"/>
                <a:cs typeface="Inter"/>
                <a:sym typeface="Inter"/>
              </a:rPr>
              <a:t> “See Your Financing Options” button in booking system → real-time approval</a:t>
            </a:r>
            <a:endParaRPr>
              <a:solidFill>
                <a:srgbClr val="000000"/>
              </a:solidFill>
              <a:latin typeface="Inter"/>
              <a:ea typeface="Inter"/>
              <a:cs typeface="Inter"/>
              <a:sym typeface="Inter"/>
            </a:endParaRPr>
          </a:p>
        </p:txBody>
      </p:sp>
      <p:sp>
        <p:nvSpPr>
          <p:cNvPr id="564" name="Google Shape;564;g38dba92c883_5_3"/>
          <p:cNvSpPr txBox="1"/>
          <p:nvPr/>
        </p:nvSpPr>
        <p:spPr>
          <a:xfrm>
            <a:off x="6652200" y="5411500"/>
            <a:ext cx="1670100" cy="115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US"/>
              <a:t>Planners + venues incentivized to recommend Feeasy to future clients</a:t>
            </a:r>
            <a:endParaRPr/>
          </a:p>
        </p:txBody>
      </p:sp>
      <p:sp>
        <p:nvSpPr>
          <p:cNvPr id="565" name="Google Shape;565;g38dba92c883_5_3"/>
          <p:cNvSpPr txBox="1"/>
          <p:nvPr/>
        </p:nvSpPr>
        <p:spPr>
          <a:xfrm>
            <a:off x="1012075" y="1784050"/>
            <a:ext cx="2313000" cy="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US">
                <a:latin typeface="Inter"/>
                <a:ea typeface="Inter"/>
                <a:cs typeface="Inter"/>
                <a:sym typeface="Inter"/>
              </a:rPr>
              <a:t>Vendor or Planner Recommends Feeasy</a:t>
            </a:r>
            <a:endParaRPr b="1">
              <a:solidFill>
                <a:srgbClr val="000000"/>
              </a:solidFill>
              <a:latin typeface="Inter"/>
              <a:ea typeface="Inter"/>
              <a:cs typeface="Inter"/>
              <a:sym typeface="Inter"/>
            </a:endParaRPr>
          </a:p>
        </p:txBody>
      </p:sp>
      <p:sp>
        <p:nvSpPr>
          <p:cNvPr id="566" name="Google Shape;566;g38dba92c883_5_3"/>
          <p:cNvSpPr txBox="1"/>
          <p:nvPr/>
        </p:nvSpPr>
        <p:spPr>
          <a:xfrm>
            <a:off x="4797400" y="1640050"/>
            <a:ext cx="1619400" cy="9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US" sz="2000">
                <a:latin typeface="Inter"/>
                <a:ea typeface="Inter"/>
                <a:cs typeface="Inter"/>
                <a:sym typeface="Inter"/>
              </a:rPr>
              <a:t> </a:t>
            </a:r>
            <a:r>
              <a:rPr b="1" lang="en-US">
                <a:latin typeface="Inter"/>
                <a:ea typeface="Inter"/>
                <a:cs typeface="Inter"/>
                <a:sym typeface="Inter"/>
              </a:rPr>
              <a:t>Vendor Gets Paid Upfront</a:t>
            </a:r>
            <a:endParaRPr b="1">
              <a:solidFill>
                <a:srgbClr val="000000"/>
              </a:solidFill>
              <a:latin typeface="Inter"/>
              <a:ea typeface="Inter"/>
              <a:cs typeface="Inter"/>
              <a:sym typeface="Inter"/>
            </a:endParaRPr>
          </a:p>
        </p:txBody>
      </p:sp>
      <p:sp>
        <p:nvSpPr>
          <p:cNvPr id="567" name="Google Shape;567;g38dba92c883_5_3"/>
          <p:cNvSpPr txBox="1"/>
          <p:nvPr/>
        </p:nvSpPr>
        <p:spPr>
          <a:xfrm>
            <a:off x="6697938" y="4675475"/>
            <a:ext cx="15786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US" sz="2000">
                <a:latin typeface="Inter"/>
                <a:ea typeface="Inter"/>
                <a:cs typeface="Inter"/>
                <a:sym typeface="Inter"/>
              </a:rPr>
              <a:t> </a:t>
            </a:r>
            <a:r>
              <a:rPr b="1" lang="en-US" sz="1200">
                <a:latin typeface="Inter"/>
                <a:ea typeface="Inter"/>
                <a:cs typeface="Inter"/>
                <a:sym typeface="Inter"/>
              </a:rPr>
              <a:t>R</a:t>
            </a:r>
            <a:r>
              <a:rPr b="1" lang="en-US">
                <a:latin typeface="Inter"/>
                <a:ea typeface="Inter"/>
                <a:cs typeface="Inter"/>
                <a:sym typeface="Inter"/>
              </a:rPr>
              <a:t>eferral &amp; Repeat Pipeline</a:t>
            </a:r>
            <a:endParaRPr b="1">
              <a:solidFill>
                <a:srgbClr val="000000"/>
              </a:solidFill>
              <a:latin typeface="Inter"/>
              <a:ea typeface="Inter"/>
              <a:cs typeface="Inter"/>
              <a:sym typeface="Inter"/>
            </a:endParaRPr>
          </a:p>
        </p:txBody>
      </p:sp>
      <p:sp>
        <p:nvSpPr>
          <p:cNvPr id="568" name="Google Shape;568;g38dba92c883_5_3"/>
          <p:cNvSpPr txBox="1"/>
          <p:nvPr/>
        </p:nvSpPr>
        <p:spPr>
          <a:xfrm>
            <a:off x="2738175" y="4765900"/>
            <a:ext cx="1891800" cy="6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US">
                <a:latin typeface="Inter"/>
                <a:ea typeface="Inter"/>
                <a:cs typeface="Inter"/>
                <a:sym typeface="Inter"/>
              </a:rPr>
              <a:t> Instant Pre-Qualification In-Platform</a:t>
            </a:r>
            <a:endParaRPr b="1">
              <a:solidFill>
                <a:srgbClr val="000000"/>
              </a:solidFill>
              <a:latin typeface="Inter"/>
              <a:ea typeface="Inter"/>
              <a:cs typeface="Inter"/>
              <a:sym typeface="Inter"/>
            </a:endParaRPr>
          </a:p>
        </p:txBody>
      </p:sp>
      <p:sp>
        <p:nvSpPr>
          <p:cNvPr id="569" name="Google Shape;569;g38dba92c883_5_3"/>
          <p:cNvSpPr txBox="1"/>
          <p:nvPr/>
        </p:nvSpPr>
        <p:spPr>
          <a:xfrm>
            <a:off x="1248475" y="3697463"/>
            <a:ext cx="1197300" cy="692400"/>
          </a:xfrm>
          <a:prstGeom prst="rect">
            <a:avLst/>
          </a:prstGeom>
          <a:solidFill>
            <a:srgbClr val="245B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Inter"/>
                <a:ea typeface="Inter"/>
                <a:cs typeface="Inter"/>
                <a:sym typeface="Inter"/>
              </a:rPr>
              <a:t>Discovery</a:t>
            </a:r>
            <a:endParaRPr b="1" sz="1600">
              <a:solidFill>
                <a:srgbClr val="FFFFFF"/>
              </a:solidFill>
              <a:latin typeface="Inter"/>
              <a:ea typeface="Inter"/>
              <a:cs typeface="Inter"/>
              <a:sym typeface="Inter"/>
            </a:endParaRPr>
          </a:p>
        </p:txBody>
      </p:sp>
      <p:sp>
        <p:nvSpPr>
          <p:cNvPr id="570" name="Google Shape;570;g38dba92c883_5_3"/>
          <p:cNvSpPr txBox="1"/>
          <p:nvPr/>
        </p:nvSpPr>
        <p:spPr>
          <a:xfrm>
            <a:off x="3128300" y="3697463"/>
            <a:ext cx="1197300" cy="692400"/>
          </a:xfrm>
          <a:prstGeom prst="rect">
            <a:avLst/>
          </a:prstGeom>
          <a:solidFill>
            <a:srgbClr val="4D50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Apply &amp; Approve</a:t>
            </a:r>
            <a:endParaRPr b="1">
              <a:solidFill>
                <a:schemeClr val="lt1"/>
              </a:solidFill>
            </a:endParaRPr>
          </a:p>
        </p:txBody>
      </p:sp>
      <p:sp>
        <p:nvSpPr>
          <p:cNvPr id="571" name="Google Shape;571;g38dba92c883_5_3"/>
          <p:cNvSpPr txBox="1"/>
          <p:nvPr/>
        </p:nvSpPr>
        <p:spPr>
          <a:xfrm>
            <a:off x="5008450" y="3697463"/>
            <a:ext cx="1197300" cy="692400"/>
          </a:xfrm>
          <a:prstGeom prst="rect">
            <a:avLst/>
          </a:prstGeom>
          <a:solidFill>
            <a:srgbClr val="245B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Vendor Payout</a:t>
            </a:r>
            <a:endParaRPr b="1">
              <a:solidFill>
                <a:schemeClr val="lt1"/>
              </a:solidFill>
            </a:endParaRPr>
          </a:p>
        </p:txBody>
      </p:sp>
      <p:sp>
        <p:nvSpPr>
          <p:cNvPr id="572" name="Google Shape;572;g38dba92c883_5_3"/>
          <p:cNvSpPr txBox="1"/>
          <p:nvPr/>
        </p:nvSpPr>
        <p:spPr>
          <a:xfrm>
            <a:off x="6888600" y="3697463"/>
            <a:ext cx="1197300" cy="692400"/>
          </a:xfrm>
          <a:prstGeom prst="rect">
            <a:avLst/>
          </a:prstGeom>
          <a:solidFill>
            <a:srgbClr val="4D50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Referral &amp; Repeat</a:t>
            </a:r>
            <a:endParaRPr b="1">
              <a:solidFill>
                <a:schemeClr val="lt1"/>
              </a:solidFill>
            </a:endParaRPr>
          </a:p>
        </p:txBody>
      </p:sp>
      <p:sp>
        <p:nvSpPr>
          <p:cNvPr id="573" name="Google Shape;573;g38dba92c883_5_3"/>
          <p:cNvSpPr txBox="1"/>
          <p:nvPr/>
        </p:nvSpPr>
        <p:spPr>
          <a:xfrm>
            <a:off x="3084600" y="2815900"/>
            <a:ext cx="1509900" cy="6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3F3F3F"/>
              </a:solidFill>
              <a:latin typeface="Trebuchet MS"/>
              <a:ea typeface="Trebuchet MS"/>
              <a:cs typeface="Trebuchet MS"/>
              <a:sym typeface="Trebuchet MS"/>
            </a:endParaRPr>
          </a:p>
        </p:txBody>
      </p:sp>
      <p:sp>
        <p:nvSpPr>
          <p:cNvPr id="574" name="Google Shape;574;g38dba92c883_5_3"/>
          <p:cNvSpPr txBox="1"/>
          <p:nvPr/>
        </p:nvSpPr>
        <p:spPr>
          <a:xfrm>
            <a:off x="2965125" y="2393750"/>
            <a:ext cx="1426500" cy="7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3F3F3F"/>
              </a:solidFill>
              <a:latin typeface="Trebuchet MS"/>
              <a:ea typeface="Trebuchet MS"/>
              <a:cs typeface="Trebuchet MS"/>
              <a:sym typeface="Trebuchet MS"/>
            </a:endParaRPr>
          </a:p>
        </p:txBody>
      </p:sp>
      <p:cxnSp>
        <p:nvCxnSpPr>
          <p:cNvPr id="575" name="Google Shape;575;g38dba92c883_5_3"/>
          <p:cNvCxnSpPr/>
          <p:nvPr/>
        </p:nvCxnSpPr>
        <p:spPr>
          <a:xfrm>
            <a:off x="7487262" y="4389871"/>
            <a:ext cx="0" cy="4110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368f07d84f9_1_0"/>
          <p:cNvSpPr txBox="1"/>
          <p:nvPr>
            <p:ph type="title"/>
          </p:nvPr>
        </p:nvSpPr>
        <p:spPr>
          <a:xfrm>
            <a:off x="120575" y="214450"/>
            <a:ext cx="9850500" cy="99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990"/>
              <a:buNone/>
            </a:pPr>
            <a:r>
              <a:rPr b="1" lang="en-US" sz="3440"/>
              <a:t>Wedding Planning: Market Strategy</a:t>
            </a:r>
            <a:endParaRPr b="1" sz="3440"/>
          </a:p>
        </p:txBody>
      </p:sp>
      <p:pic>
        <p:nvPicPr>
          <p:cNvPr id="582" name="Google Shape;582;g368f07d84f9_1_0"/>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pic>
        <p:nvPicPr>
          <p:cNvPr id="583" name="Google Shape;583;g368f07d84f9_1_0"/>
          <p:cNvPicPr preferRelativeResize="0"/>
          <p:nvPr/>
        </p:nvPicPr>
        <p:blipFill rotWithShape="1">
          <a:blip r:embed="rId4">
            <a:alphaModFix/>
          </a:blip>
          <a:srcRect b="0" l="0" r="0" t="0"/>
          <a:stretch/>
        </p:blipFill>
        <p:spPr>
          <a:xfrm>
            <a:off x="378163" y="991525"/>
            <a:ext cx="6931175" cy="3350450"/>
          </a:xfrm>
          <a:prstGeom prst="rect">
            <a:avLst/>
          </a:prstGeom>
          <a:noFill/>
          <a:ln cap="flat" cmpd="sng" w="9525">
            <a:solidFill>
              <a:srgbClr val="0075A2"/>
            </a:solidFill>
            <a:prstDash val="solid"/>
            <a:round/>
            <a:headEnd len="sm" w="sm" type="none"/>
            <a:tailEnd len="sm" w="sm" type="none"/>
          </a:ln>
          <a:effectLst>
            <a:outerShdw blurRad="57150" rotWithShape="0" algn="bl" dir="5400000" dist="19050">
              <a:srgbClr val="000000">
                <a:alpha val="49803"/>
              </a:srgbClr>
            </a:outerShdw>
          </a:effectLst>
        </p:spPr>
      </p:pic>
      <p:sp>
        <p:nvSpPr>
          <p:cNvPr id="584" name="Google Shape;584;g368f07d84f9_1_0"/>
          <p:cNvSpPr/>
          <p:nvPr/>
        </p:nvSpPr>
        <p:spPr>
          <a:xfrm>
            <a:off x="3236588" y="6273106"/>
            <a:ext cx="2752200" cy="469200"/>
          </a:xfrm>
          <a:prstGeom prst="rect">
            <a:avLst/>
          </a:prstGeom>
          <a:solidFill>
            <a:srgbClr val="0075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Trebuchet MS"/>
                <a:ea typeface="Trebuchet MS"/>
                <a:cs typeface="Trebuchet MS"/>
                <a:sym typeface="Trebuchet MS"/>
              </a:rPr>
              <a:t>400+ Wedding Venues</a:t>
            </a:r>
            <a:endParaRPr>
              <a:solidFill>
                <a:schemeClr val="lt1"/>
              </a:solidFill>
              <a:latin typeface="Trebuchet MS"/>
              <a:ea typeface="Trebuchet MS"/>
              <a:cs typeface="Trebuchet MS"/>
              <a:sym typeface="Trebuchet MS"/>
            </a:endParaRPr>
          </a:p>
        </p:txBody>
      </p:sp>
      <p:sp>
        <p:nvSpPr>
          <p:cNvPr id="585" name="Google Shape;585;g368f07d84f9_1_0"/>
          <p:cNvSpPr/>
          <p:nvPr/>
        </p:nvSpPr>
        <p:spPr>
          <a:xfrm>
            <a:off x="3556100" y="5765769"/>
            <a:ext cx="2113200" cy="469200"/>
          </a:xfrm>
          <a:prstGeom prst="rect">
            <a:avLst/>
          </a:prstGeom>
          <a:solidFill>
            <a:srgbClr val="0075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Trebuchet MS"/>
                <a:ea typeface="Trebuchet MS"/>
                <a:cs typeface="Trebuchet MS"/>
                <a:sym typeface="Trebuchet MS"/>
              </a:rPr>
              <a:t>Over 250 Venues</a:t>
            </a:r>
            <a:endParaRPr>
              <a:solidFill>
                <a:schemeClr val="lt1"/>
              </a:solidFill>
              <a:latin typeface="Trebuchet MS"/>
              <a:ea typeface="Trebuchet MS"/>
              <a:cs typeface="Trebuchet MS"/>
              <a:sym typeface="Trebuchet MS"/>
            </a:endParaRPr>
          </a:p>
        </p:txBody>
      </p:sp>
      <p:sp>
        <p:nvSpPr>
          <p:cNvPr id="586" name="Google Shape;586;g368f07d84f9_1_0"/>
          <p:cNvSpPr/>
          <p:nvPr/>
        </p:nvSpPr>
        <p:spPr>
          <a:xfrm>
            <a:off x="3852625" y="5258433"/>
            <a:ext cx="1520100" cy="469200"/>
          </a:xfrm>
          <a:prstGeom prst="rect">
            <a:avLst/>
          </a:prstGeom>
          <a:solidFill>
            <a:srgbClr val="0075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Trebuchet MS"/>
                <a:ea typeface="Trebuchet MS"/>
                <a:cs typeface="Trebuchet MS"/>
                <a:sym typeface="Trebuchet MS"/>
              </a:rPr>
              <a:t>Free to Join</a:t>
            </a:r>
            <a:endParaRPr>
              <a:solidFill>
                <a:schemeClr val="lt1"/>
              </a:solidFill>
              <a:latin typeface="Trebuchet MS"/>
              <a:ea typeface="Trebuchet MS"/>
              <a:cs typeface="Trebuchet MS"/>
              <a:sym typeface="Trebuchet MS"/>
            </a:endParaRPr>
          </a:p>
        </p:txBody>
      </p:sp>
      <p:sp>
        <p:nvSpPr>
          <p:cNvPr id="587" name="Google Shape;587;g368f07d84f9_1_0"/>
          <p:cNvSpPr/>
          <p:nvPr/>
        </p:nvSpPr>
        <p:spPr>
          <a:xfrm>
            <a:off x="4066669" y="4751075"/>
            <a:ext cx="1092000" cy="469200"/>
          </a:xfrm>
          <a:prstGeom prst="rect">
            <a:avLst/>
          </a:prstGeom>
          <a:solidFill>
            <a:srgbClr val="0075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u="sng">
                <a:solidFill>
                  <a:schemeClr val="lt1"/>
                </a:solidFill>
                <a:latin typeface="Trebuchet MS"/>
                <a:ea typeface="Trebuchet MS"/>
                <a:cs typeface="Trebuchet MS"/>
                <a:sym typeface="Trebuchet MS"/>
              </a:rPr>
              <a:t>Features:</a:t>
            </a:r>
            <a:endParaRPr b="1" sz="1600" u="sng">
              <a:solidFill>
                <a:schemeClr val="lt1"/>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38dba92c883_7_41"/>
          <p:cNvSpPr txBox="1"/>
          <p:nvPr>
            <p:ph type="ctrTitle"/>
          </p:nvPr>
        </p:nvSpPr>
        <p:spPr>
          <a:xfrm>
            <a:off x="1255725" y="2074125"/>
            <a:ext cx="3902100" cy="2210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29999"/>
              <a:buFont typeface="Trebuchet MS"/>
              <a:buNone/>
            </a:pPr>
            <a:r>
              <a:rPr b="1" lang="en-US" sz="5000"/>
              <a:t>How Does Feeasy Get There</a:t>
            </a:r>
            <a:endParaRPr b="1" sz="3900"/>
          </a:p>
        </p:txBody>
      </p:sp>
      <p:pic>
        <p:nvPicPr>
          <p:cNvPr id="594" name="Google Shape;594;g38dba92c883_7_41"/>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pic>
        <p:nvPicPr>
          <p:cNvPr descr="Growth graph solid icon, Business concept, Infographic sign on white background, financial growing chart with arrow icon in glyph style for mobile concept and web design. Vector graphics. (Provided by Getty Images)" id="595" name="Google Shape;595;g38dba92c883_7_41"/>
          <p:cNvPicPr preferRelativeResize="0"/>
          <p:nvPr/>
        </p:nvPicPr>
        <p:blipFill>
          <a:blip r:embed="rId4">
            <a:alphaModFix/>
          </a:blip>
          <a:stretch>
            <a:fillRect/>
          </a:stretch>
        </p:blipFill>
        <p:spPr>
          <a:xfrm>
            <a:off x="4869392" y="1323125"/>
            <a:ext cx="4211773" cy="4211773"/>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593"/>
                                        </p:tgtEl>
                                        <p:attrNameLst>
                                          <p:attrName>style.visibility</p:attrName>
                                        </p:attrNameLst>
                                      </p:cBhvr>
                                      <p:to>
                                        <p:strVal val="visible"/>
                                      </p:to>
                                    </p:set>
                                    <p:animEffect filter="fade" transition="in">
                                      <p:cBhvr>
                                        <p:cTn dur="4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38dba92c883_7_49"/>
          <p:cNvSpPr txBox="1"/>
          <p:nvPr>
            <p:ph type="title"/>
          </p:nvPr>
        </p:nvSpPr>
        <p:spPr>
          <a:xfrm>
            <a:off x="388407" y="335888"/>
            <a:ext cx="8596800" cy="6282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b="1" lang="en-US"/>
              <a:t>Five-Year Growth Plan</a:t>
            </a:r>
            <a:endParaRPr b="1"/>
          </a:p>
        </p:txBody>
      </p:sp>
      <p:pic>
        <p:nvPicPr>
          <p:cNvPr id="602" name="Google Shape;602;g38dba92c883_7_49"/>
          <p:cNvPicPr preferRelativeResize="0"/>
          <p:nvPr/>
        </p:nvPicPr>
        <p:blipFill>
          <a:blip r:embed="rId3">
            <a:alphaModFix/>
          </a:blip>
          <a:stretch>
            <a:fillRect/>
          </a:stretch>
        </p:blipFill>
        <p:spPr>
          <a:xfrm>
            <a:off x="456525" y="1025238"/>
            <a:ext cx="9236243" cy="558911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g38dba92c883_7_8"/>
          <p:cNvPicPr preferRelativeResize="0"/>
          <p:nvPr/>
        </p:nvPicPr>
        <p:blipFill>
          <a:blip r:embed="rId3">
            <a:alphaModFix/>
          </a:blip>
          <a:stretch>
            <a:fillRect/>
          </a:stretch>
        </p:blipFill>
        <p:spPr>
          <a:xfrm>
            <a:off x="486913" y="1110325"/>
            <a:ext cx="8399775" cy="5255725"/>
          </a:xfrm>
          <a:prstGeom prst="rect">
            <a:avLst/>
          </a:prstGeom>
          <a:noFill/>
          <a:ln>
            <a:noFill/>
          </a:ln>
        </p:spPr>
      </p:pic>
      <p:sp>
        <p:nvSpPr>
          <p:cNvPr id="609" name="Google Shape;609;g38dba92c883_7_8"/>
          <p:cNvSpPr txBox="1"/>
          <p:nvPr>
            <p:ph type="title"/>
          </p:nvPr>
        </p:nvSpPr>
        <p:spPr>
          <a:xfrm>
            <a:off x="388407" y="335888"/>
            <a:ext cx="8596800" cy="6282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b="1" lang="en-US"/>
              <a:t>Five-Year Growth Plan</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38dba92c883_7_17"/>
          <p:cNvSpPr txBox="1"/>
          <p:nvPr>
            <p:ph type="title"/>
          </p:nvPr>
        </p:nvSpPr>
        <p:spPr>
          <a:xfrm>
            <a:off x="388407" y="335888"/>
            <a:ext cx="8596800" cy="6282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b="1" lang="en-US"/>
              <a:t>Valuation Estimates</a:t>
            </a:r>
            <a:endParaRPr b="1"/>
          </a:p>
        </p:txBody>
      </p:sp>
      <p:graphicFrame>
        <p:nvGraphicFramePr>
          <p:cNvPr id="616" name="Google Shape;616;g38dba92c883_7_17"/>
          <p:cNvGraphicFramePr/>
          <p:nvPr/>
        </p:nvGraphicFramePr>
        <p:xfrm>
          <a:off x="410900" y="1216825"/>
          <a:ext cx="3000000" cy="3000000"/>
        </p:xfrm>
        <a:graphic>
          <a:graphicData uri="http://schemas.openxmlformats.org/drawingml/2006/table">
            <a:tbl>
              <a:tblPr>
                <a:noFill/>
                <a:tableStyleId>{3E047811-37BD-458C-970F-E8E24CC83981}</a:tableStyleId>
              </a:tblPr>
              <a:tblGrid>
                <a:gridCol w="1322675"/>
                <a:gridCol w="1322675"/>
                <a:gridCol w="2418025"/>
                <a:gridCol w="2583375"/>
                <a:gridCol w="1322675"/>
              </a:tblGrid>
              <a:tr h="355750">
                <a:tc gridSpan="2">
                  <a:txBody>
                    <a:bodyPr/>
                    <a:lstStyle/>
                    <a:p>
                      <a:pPr indent="0" lvl="0" marL="0" rtl="0" algn="ctr">
                        <a:spcBef>
                          <a:spcPts val="0"/>
                        </a:spcBef>
                        <a:spcAft>
                          <a:spcPts val="0"/>
                        </a:spcAft>
                        <a:buNone/>
                      </a:pPr>
                      <a:r>
                        <a:rPr b="1" lang="en-US" sz="1900" u="sng">
                          <a:latin typeface="Trebuchet MS"/>
                          <a:ea typeface="Trebuchet MS"/>
                          <a:cs typeface="Trebuchet MS"/>
                          <a:sym typeface="Trebuchet MS"/>
                        </a:rPr>
                        <a:t>Company</a:t>
                      </a:r>
                      <a:endParaRPr b="1" sz="1900" u="sng">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3CCEB"/>
                    </a:solidFill>
                  </a:tcPr>
                </a:tc>
                <a:tc hMerge="1"/>
                <a:tc>
                  <a:txBody>
                    <a:bodyPr/>
                    <a:lstStyle/>
                    <a:p>
                      <a:pPr indent="0" lvl="0" marL="0" rtl="0" algn="ctr">
                        <a:spcBef>
                          <a:spcPts val="0"/>
                        </a:spcBef>
                        <a:spcAft>
                          <a:spcPts val="0"/>
                        </a:spcAft>
                        <a:buNone/>
                      </a:pPr>
                      <a:r>
                        <a:rPr b="1" lang="en-US" sz="1900" u="sng">
                          <a:latin typeface="Trebuchet MS"/>
                          <a:ea typeface="Trebuchet MS"/>
                          <a:cs typeface="Trebuchet MS"/>
                          <a:sym typeface="Trebuchet MS"/>
                        </a:rPr>
                        <a:t>Originations</a:t>
                      </a:r>
                      <a:endParaRPr b="1" sz="1900" u="sng">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3CCEB"/>
                    </a:solidFill>
                  </a:tcPr>
                </a:tc>
                <a:tc>
                  <a:txBody>
                    <a:bodyPr/>
                    <a:lstStyle/>
                    <a:p>
                      <a:pPr indent="0" lvl="0" marL="0" rtl="0" algn="ctr">
                        <a:spcBef>
                          <a:spcPts val="0"/>
                        </a:spcBef>
                        <a:spcAft>
                          <a:spcPts val="0"/>
                        </a:spcAft>
                        <a:buNone/>
                      </a:pPr>
                      <a:r>
                        <a:rPr b="1" lang="en-US" sz="1900" u="sng">
                          <a:latin typeface="Trebuchet MS"/>
                          <a:ea typeface="Trebuchet MS"/>
                          <a:cs typeface="Trebuchet MS"/>
                          <a:sym typeface="Trebuchet MS"/>
                        </a:rPr>
                        <a:t>Enterprise Value</a:t>
                      </a:r>
                      <a:endParaRPr b="1" sz="1900" u="sng">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3CCEB"/>
                    </a:solidFill>
                  </a:tcPr>
                </a:tc>
                <a:tc>
                  <a:txBody>
                    <a:bodyPr/>
                    <a:lstStyle/>
                    <a:p>
                      <a:pPr indent="0" lvl="0" marL="0" rtl="0" algn="ctr">
                        <a:spcBef>
                          <a:spcPts val="0"/>
                        </a:spcBef>
                        <a:spcAft>
                          <a:spcPts val="0"/>
                        </a:spcAft>
                        <a:buNone/>
                      </a:pPr>
                      <a:r>
                        <a:rPr b="1" lang="en-US" sz="1900" u="sng">
                          <a:latin typeface="Trebuchet MS"/>
                          <a:ea typeface="Trebuchet MS"/>
                          <a:cs typeface="Trebuchet MS"/>
                          <a:sym typeface="Trebuchet MS"/>
                        </a:rPr>
                        <a:t>Multiple</a:t>
                      </a:r>
                      <a:endParaRPr b="1" sz="1900" u="sng">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3CCEB"/>
                    </a:solidFill>
                  </a:tcPr>
                </a:tc>
              </a:tr>
              <a:tr h="390275">
                <a:tc gridSpan="2">
                  <a:txBody>
                    <a:bodyPr/>
                    <a:lstStyle/>
                    <a:p>
                      <a:pPr indent="0" lvl="0" marL="0" rtl="0" algn="ctr">
                        <a:spcBef>
                          <a:spcPts val="0"/>
                        </a:spcBef>
                        <a:spcAft>
                          <a:spcPts val="0"/>
                        </a:spcAft>
                        <a:buNone/>
                      </a:pPr>
                      <a:r>
                        <a:rPr lang="en-US" sz="1600">
                          <a:latin typeface="Trebuchet MS"/>
                          <a:ea typeface="Trebuchet MS"/>
                          <a:cs typeface="Trebuchet MS"/>
                          <a:sym typeface="Trebuchet MS"/>
                        </a:rPr>
                        <a:t>SoFi</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$29,500,000,000</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$35,650,000,000</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1.21</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90275">
                <a:tc gridSpan="2">
                  <a:txBody>
                    <a:bodyPr/>
                    <a:lstStyle/>
                    <a:p>
                      <a:pPr indent="0" lvl="0" marL="0" rtl="0" algn="ctr">
                        <a:spcBef>
                          <a:spcPts val="0"/>
                        </a:spcBef>
                        <a:spcAft>
                          <a:spcPts val="0"/>
                        </a:spcAft>
                        <a:buNone/>
                      </a:pPr>
                      <a:r>
                        <a:rPr lang="en-US" sz="1600">
                          <a:latin typeface="Trebuchet MS"/>
                          <a:ea typeface="Trebuchet MS"/>
                          <a:cs typeface="Trebuchet MS"/>
                          <a:sym typeface="Trebuchet MS"/>
                        </a:rPr>
                        <a:t>World Acceptance</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$1,440,000,000</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$1,460,000,000</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1.01</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90275">
                <a:tc gridSpan="2">
                  <a:txBody>
                    <a:bodyPr/>
                    <a:lstStyle/>
                    <a:p>
                      <a:pPr indent="0" lvl="0" marL="0" rtl="0" algn="ctr">
                        <a:spcBef>
                          <a:spcPts val="0"/>
                        </a:spcBef>
                        <a:spcAft>
                          <a:spcPts val="0"/>
                        </a:spcAft>
                        <a:buNone/>
                      </a:pPr>
                      <a:r>
                        <a:rPr lang="en-US" sz="1600">
                          <a:latin typeface="Trebuchet MS"/>
                          <a:ea typeface="Trebuchet MS"/>
                          <a:cs typeface="Trebuchet MS"/>
                          <a:sym typeface="Trebuchet MS"/>
                        </a:rPr>
                        <a:t>Lending Club</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$8,000,000,000</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$1,080,000,000</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0.14</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90275">
                <a:tc gridSpan="2">
                  <a:txBody>
                    <a:bodyPr/>
                    <a:lstStyle/>
                    <a:p>
                      <a:pPr indent="0" lvl="0" marL="0" rtl="0" algn="ctr">
                        <a:spcBef>
                          <a:spcPts val="0"/>
                        </a:spcBef>
                        <a:spcAft>
                          <a:spcPts val="0"/>
                        </a:spcAft>
                        <a:buNone/>
                      </a:pPr>
                      <a:r>
                        <a:rPr lang="en-US" sz="1600">
                          <a:latin typeface="Trebuchet MS"/>
                          <a:ea typeface="Trebuchet MS"/>
                          <a:cs typeface="Trebuchet MS"/>
                          <a:sym typeface="Trebuchet MS"/>
                        </a:rPr>
                        <a:t>Upstart Holdings</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$8,000,000,000</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$6,180,000,000</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0.77</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90275">
                <a:tc gridSpan="2">
                  <a:txBody>
                    <a:bodyPr/>
                    <a:lstStyle/>
                    <a:p>
                      <a:pPr indent="0" lvl="0" marL="0" rtl="0" algn="ctr">
                        <a:spcBef>
                          <a:spcPts val="0"/>
                        </a:spcBef>
                        <a:spcAft>
                          <a:spcPts val="0"/>
                        </a:spcAft>
                        <a:buNone/>
                      </a:pPr>
                      <a:r>
                        <a:rPr lang="en-US" sz="1600">
                          <a:latin typeface="Trebuchet MS"/>
                          <a:ea typeface="Trebuchet MS"/>
                          <a:cs typeface="Trebuchet MS"/>
                          <a:sym typeface="Trebuchet MS"/>
                        </a:rPr>
                        <a:t>Oportun Financial</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$2,000,000,000</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$2,890,000,000</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rebuchet MS"/>
                          <a:ea typeface="Trebuchet MS"/>
                          <a:cs typeface="Trebuchet MS"/>
                          <a:sym typeface="Trebuchet MS"/>
                        </a:rPr>
                        <a:t>1.45</a:t>
                      </a:r>
                      <a:endParaRPr sz="1600">
                        <a:latin typeface="Trebuchet MS"/>
                        <a:ea typeface="Trebuchet MS"/>
                        <a:cs typeface="Trebuchet MS"/>
                        <a:sym typeface="Trebuchet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59200">
                <a:tc>
                  <a:txBody>
                    <a:bodyPr/>
                    <a:lstStyle/>
                    <a:p>
                      <a:pPr indent="0" lvl="0" marL="0" rtl="0" algn="l">
                        <a:spcBef>
                          <a:spcPts val="0"/>
                        </a:spcBef>
                        <a:spcAft>
                          <a:spcPts val="0"/>
                        </a:spcAft>
                        <a:buNone/>
                      </a:pPr>
                      <a:r>
                        <a:rPr lang="en-US" sz="1600">
                          <a:latin typeface="Trebuchet MS"/>
                          <a:ea typeface="Trebuchet MS"/>
                          <a:cs typeface="Trebuchet MS"/>
                          <a:sym typeface="Trebuchet MS"/>
                        </a:rPr>
                        <a:t> </a:t>
                      </a:r>
                      <a:endParaRPr sz="1600">
                        <a:latin typeface="Trebuchet MS"/>
                        <a:ea typeface="Trebuchet MS"/>
                        <a:cs typeface="Trebuchet MS"/>
                        <a:sym typeface="Trebuchet MS"/>
                      </a:endParaRPr>
                    </a:p>
                  </a:txBody>
                  <a:tcPr marT="91425" marB="91425" marR="91425" marL="91425">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600">
                        <a:latin typeface="Trebuchet MS"/>
                        <a:ea typeface="Trebuchet MS"/>
                        <a:cs typeface="Trebuchet MS"/>
                        <a:sym typeface="Trebuchet MS"/>
                      </a:endParaRPr>
                    </a:p>
                  </a:txBody>
                  <a:tcPr marT="91425" marB="91425" marR="91425" marL="91425">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600">
                        <a:latin typeface="Trebuchet MS"/>
                        <a:ea typeface="Trebuchet MS"/>
                        <a:cs typeface="Trebuchet MS"/>
                        <a:sym typeface="Trebuchet MS"/>
                      </a:endParaRPr>
                    </a:p>
                  </a:txBody>
                  <a:tcPr marT="91425" marB="91425" marR="91425" marL="91425">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600">
                        <a:latin typeface="Trebuchet MS"/>
                        <a:ea typeface="Trebuchet MS"/>
                        <a:cs typeface="Trebuchet MS"/>
                        <a:sym typeface="Trebuchet MS"/>
                      </a:endParaRPr>
                    </a:p>
                  </a:txBody>
                  <a:tcPr marT="91425" marB="91425" marR="91425" marL="91425">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sz="1600">
                          <a:latin typeface="Trebuchet MS"/>
                          <a:ea typeface="Trebuchet MS"/>
                          <a:cs typeface="Trebuchet MS"/>
                          <a:sym typeface="Trebuchet MS"/>
                        </a:rPr>
                        <a:t> </a:t>
                      </a:r>
                      <a:endParaRPr sz="1600">
                        <a:latin typeface="Trebuchet MS"/>
                        <a:ea typeface="Trebuchet MS"/>
                        <a:cs typeface="Trebuchet MS"/>
                        <a:sym typeface="Trebuchet MS"/>
                      </a:endParaRPr>
                    </a:p>
                  </a:txBody>
                  <a:tcPr marT="91425" marB="91425" marR="91425" marL="91425">
                    <a:lnT cap="flat" cmpd="sng" w="19050">
                      <a:solidFill>
                        <a:srgbClr val="000000"/>
                      </a:solidFill>
                      <a:prstDash val="solid"/>
                      <a:round/>
                      <a:headEnd len="sm" w="sm" type="none"/>
                      <a:tailEnd len="sm" w="sm" type="none"/>
                    </a:lnT>
                  </a:tcPr>
                </a:tc>
              </a:tr>
              <a:tr h="390275">
                <a:tc gridSpan="3">
                  <a:txBody>
                    <a:bodyPr/>
                    <a:lstStyle/>
                    <a:p>
                      <a:pPr indent="0" lvl="0" marL="0" rtl="0" algn="l">
                        <a:spcBef>
                          <a:spcPts val="0"/>
                        </a:spcBef>
                        <a:spcAft>
                          <a:spcPts val="0"/>
                        </a:spcAft>
                        <a:buNone/>
                      </a:pPr>
                      <a:r>
                        <a:rPr b="1" lang="en-US" sz="1600">
                          <a:latin typeface="Trebuchet MS"/>
                          <a:ea typeface="Trebuchet MS"/>
                          <a:cs typeface="Trebuchet MS"/>
                          <a:sym typeface="Trebuchet MS"/>
                        </a:rPr>
                        <a:t>Feeasy Loan Originations</a:t>
                      </a:r>
                      <a:endParaRPr b="1" sz="1600">
                        <a:latin typeface="Trebuchet MS"/>
                        <a:ea typeface="Trebuchet MS"/>
                        <a:cs typeface="Trebuchet MS"/>
                        <a:sym typeface="Trebuchet MS"/>
                      </a:endParaRPr>
                    </a:p>
                  </a:txBody>
                  <a:tcPr marT="91425" marB="91425" marR="91425" marL="91425"/>
                </a:tc>
                <a:tc hMerge="1"/>
                <a:tc hMerge="1"/>
                <a:tc gridSpan="2">
                  <a:txBody>
                    <a:bodyPr/>
                    <a:lstStyle/>
                    <a:p>
                      <a:pPr indent="0" lvl="0" marL="0" rtl="0" algn="r">
                        <a:lnSpc>
                          <a:spcPct val="115000"/>
                        </a:lnSpc>
                        <a:spcBef>
                          <a:spcPts val="0"/>
                        </a:spcBef>
                        <a:spcAft>
                          <a:spcPts val="0"/>
                        </a:spcAft>
                        <a:buNone/>
                      </a:pPr>
                      <a:r>
                        <a:rPr b="1" lang="en-US" sz="1600">
                          <a:latin typeface="Trebuchet MS"/>
                          <a:ea typeface="Trebuchet MS"/>
                          <a:cs typeface="Trebuchet MS"/>
                          <a:sym typeface="Trebuchet MS"/>
                        </a:rPr>
                        <a:t>$206,563,693</a:t>
                      </a:r>
                      <a:endParaRPr b="1" sz="1600">
                        <a:latin typeface="Trebuchet MS"/>
                        <a:ea typeface="Trebuchet MS"/>
                        <a:cs typeface="Trebuchet MS"/>
                        <a:sym typeface="Trebuchet MS"/>
                      </a:endParaRPr>
                    </a:p>
                    <a:p>
                      <a:pPr indent="0" lvl="0" marL="0" rtl="0" algn="l">
                        <a:spcBef>
                          <a:spcPts val="0"/>
                        </a:spcBef>
                        <a:spcAft>
                          <a:spcPts val="0"/>
                        </a:spcAft>
                        <a:buNone/>
                      </a:pPr>
                      <a:r>
                        <a:rPr lang="en-US" sz="1600">
                          <a:latin typeface="Trebuchet MS"/>
                          <a:ea typeface="Trebuchet MS"/>
                          <a:cs typeface="Trebuchet MS"/>
                          <a:sym typeface="Trebuchet MS"/>
                        </a:rPr>
                        <a:t> </a:t>
                      </a:r>
                      <a:endParaRPr sz="1600">
                        <a:latin typeface="Trebuchet MS"/>
                        <a:ea typeface="Trebuchet MS"/>
                        <a:cs typeface="Trebuchet MS"/>
                        <a:sym typeface="Trebuchet MS"/>
                      </a:endParaRPr>
                    </a:p>
                  </a:txBody>
                  <a:tcPr marT="91425" marB="91425" marR="91425" marL="91425"/>
                </a:tc>
                <a:tc hMerge="1"/>
              </a:tr>
              <a:tr h="484475">
                <a:tc gridSpan="3">
                  <a:txBody>
                    <a:bodyPr/>
                    <a:lstStyle/>
                    <a:p>
                      <a:pPr indent="0" lvl="0" marL="0" rtl="0" algn="l">
                        <a:spcBef>
                          <a:spcPts val="0"/>
                        </a:spcBef>
                        <a:spcAft>
                          <a:spcPts val="0"/>
                        </a:spcAft>
                        <a:buNone/>
                      </a:pPr>
                      <a:r>
                        <a:rPr b="1" lang="en-US" sz="1600">
                          <a:latin typeface="Trebuchet MS"/>
                          <a:ea typeface="Trebuchet MS"/>
                          <a:cs typeface="Trebuchet MS"/>
                          <a:sym typeface="Trebuchet MS"/>
                        </a:rPr>
                        <a:t>Feeasy Valuation (Low)</a:t>
                      </a:r>
                      <a:endParaRPr b="1" sz="1600">
                        <a:latin typeface="Trebuchet MS"/>
                        <a:ea typeface="Trebuchet MS"/>
                        <a:cs typeface="Trebuchet MS"/>
                        <a:sym typeface="Trebuchet MS"/>
                      </a:endParaRPr>
                    </a:p>
                  </a:txBody>
                  <a:tcPr marT="91425" marB="91425" marR="91425" marL="91425"/>
                </a:tc>
                <a:tc hMerge="1"/>
                <a:tc hMerge="1"/>
                <a:tc gridSpan="2">
                  <a:txBody>
                    <a:bodyPr/>
                    <a:lstStyle/>
                    <a:p>
                      <a:pPr indent="0" lvl="0" marL="0" rtl="0" algn="r">
                        <a:lnSpc>
                          <a:spcPct val="115000"/>
                        </a:lnSpc>
                        <a:spcBef>
                          <a:spcPts val="0"/>
                        </a:spcBef>
                        <a:spcAft>
                          <a:spcPts val="0"/>
                        </a:spcAft>
                        <a:buNone/>
                      </a:pPr>
                      <a:r>
                        <a:rPr b="1" lang="en-US" sz="1600">
                          <a:latin typeface="Trebuchet MS"/>
                          <a:ea typeface="Trebuchet MS"/>
                          <a:cs typeface="Trebuchet MS"/>
                          <a:sym typeface="Trebuchet MS"/>
                        </a:rPr>
                        <a:t>$27,886,099</a:t>
                      </a:r>
                      <a:endParaRPr b="1" sz="1600">
                        <a:latin typeface="Trebuchet MS"/>
                        <a:ea typeface="Trebuchet MS"/>
                        <a:cs typeface="Trebuchet MS"/>
                        <a:sym typeface="Trebuchet MS"/>
                      </a:endParaRPr>
                    </a:p>
                    <a:p>
                      <a:pPr indent="0" lvl="0" marL="0" rtl="0" algn="l">
                        <a:spcBef>
                          <a:spcPts val="0"/>
                        </a:spcBef>
                        <a:spcAft>
                          <a:spcPts val="0"/>
                        </a:spcAft>
                        <a:buNone/>
                      </a:pPr>
                      <a:r>
                        <a:rPr lang="en-US" sz="1600">
                          <a:latin typeface="Trebuchet MS"/>
                          <a:ea typeface="Trebuchet MS"/>
                          <a:cs typeface="Trebuchet MS"/>
                          <a:sym typeface="Trebuchet MS"/>
                        </a:rPr>
                        <a:t> </a:t>
                      </a:r>
                      <a:endParaRPr sz="1600">
                        <a:latin typeface="Trebuchet MS"/>
                        <a:ea typeface="Trebuchet MS"/>
                        <a:cs typeface="Trebuchet MS"/>
                        <a:sym typeface="Trebuchet MS"/>
                      </a:endParaRPr>
                    </a:p>
                  </a:txBody>
                  <a:tcPr marT="91425" marB="91425" marR="91425" marL="91425"/>
                </a:tc>
                <a:tc hMerge="1"/>
              </a:tr>
              <a:tr h="390275">
                <a:tc gridSpan="3">
                  <a:txBody>
                    <a:bodyPr/>
                    <a:lstStyle/>
                    <a:p>
                      <a:pPr indent="0" lvl="0" marL="0" rtl="0" algn="l">
                        <a:spcBef>
                          <a:spcPts val="0"/>
                        </a:spcBef>
                        <a:spcAft>
                          <a:spcPts val="0"/>
                        </a:spcAft>
                        <a:buNone/>
                      </a:pPr>
                      <a:r>
                        <a:rPr b="1" lang="en-US" sz="1600">
                          <a:latin typeface="Trebuchet MS"/>
                          <a:ea typeface="Trebuchet MS"/>
                          <a:cs typeface="Trebuchet MS"/>
                          <a:sym typeface="Trebuchet MS"/>
                        </a:rPr>
                        <a:t>Feeasy Valuation (High)</a:t>
                      </a:r>
                      <a:endParaRPr b="1" sz="1600">
                        <a:latin typeface="Trebuchet MS"/>
                        <a:ea typeface="Trebuchet MS"/>
                        <a:cs typeface="Trebuchet MS"/>
                        <a:sym typeface="Trebuchet MS"/>
                      </a:endParaRPr>
                    </a:p>
                  </a:txBody>
                  <a:tcPr marT="91425" marB="91425" marR="91425" marL="91425"/>
                </a:tc>
                <a:tc hMerge="1"/>
                <a:tc hMerge="1"/>
                <a:tc gridSpan="2">
                  <a:txBody>
                    <a:bodyPr/>
                    <a:lstStyle/>
                    <a:p>
                      <a:pPr indent="0" lvl="0" marL="0" rtl="0" algn="r">
                        <a:lnSpc>
                          <a:spcPct val="115000"/>
                        </a:lnSpc>
                        <a:spcBef>
                          <a:spcPts val="0"/>
                        </a:spcBef>
                        <a:spcAft>
                          <a:spcPts val="0"/>
                        </a:spcAft>
                        <a:buNone/>
                      </a:pPr>
                      <a:r>
                        <a:rPr b="1" lang="en-US" sz="1600">
                          <a:latin typeface="Trebuchet MS"/>
                          <a:ea typeface="Trebuchet MS"/>
                          <a:cs typeface="Trebuchet MS"/>
                          <a:sym typeface="Trebuchet MS"/>
                        </a:rPr>
                        <a:t>$298,484,537</a:t>
                      </a:r>
                      <a:endParaRPr b="1" sz="1600">
                        <a:latin typeface="Trebuchet MS"/>
                        <a:ea typeface="Trebuchet MS"/>
                        <a:cs typeface="Trebuchet MS"/>
                        <a:sym typeface="Trebuchet MS"/>
                      </a:endParaRPr>
                    </a:p>
                    <a:p>
                      <a:pPr indent="0" lvl="0" marL="0" rtl="0" algn="l">
                        <a:spcBef>
                          <a:spcPts val="0"/>
                        </a:spcBef>
                        <a:spcAft>
                          <a:spcPts val="0"/>
                        </a:spcAft>
                        <a:buNone/>
                      </a:pPr>
                      <a:r>
                        <a:rPr lang="en-US" sz="1600">
                          <a:latin typeface="Trebuchet MS"/>
                          <a:ea typeface="Trebuchet MS"/>
                          <a:cs typeface="Trebuchet MS"/>
                          <a:sym typeface="Trebuchet MS"/>
                        </a:rPr>
                        <a:t> </a:t>
                      </a:r>
                      <a:endParaRPr sz="1600">
                        <a:latin typeface="Trebuchet MS"/>
                        <a:ea typeface="Trebuchet MS"/>
                        <a:cs typeface="Trebuchet MS"/>
                        <a:sym typeface="Trebuchet MS"/>
                      </a:endParaRPr>
                    </a:p>
                  </a:txBody>
                  <a:tcPr marT="91425" marB="91425" marR="91425" marL="91425"/>
                </a:tc>
                <a:tc hMerge="1"/>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12"/>
          <p:cNvSpPr/>
          <p:nvPr/>
        </p:nvSpPr>
        <p:spPr>
          <a:xfrm>
            <a:off x="8254750" y="100"/>
            <a:ext cx="3937200" cy="6858000"/>
          </a:xfrm>
          <a:prstGeom prst="rect">
            <a:avLst/>
          </a:prstGeom>
          <a:gradFill>
            <a:gsLst>
              <a:gs pos="0">
                <a:srgbClr val="2360A4"/>
              </a:gs>
              <a:gs pos="100000">
                <a:srgbClr val="0F2135"/>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99" name="Google Shape;199;p12"/>
          <p:cNvSpPr txBox="1"/>
          <p:nvPr>
            <p:ph type="title"/>
          </p:nvPr>
        </p:nvSpPr>
        <p:spPr>
          <a:xfrm>
            <a:off x="208550" y="224800"/>
            <a:ext cx="10326600" cy="652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250"/>
              <a:buFont typeface="Trebuchet MS"/>
              <a:buNone/>
            </a:pPr>
            <a:r>
              <a:rPr b="1" lang="en-US" sz="3040"/>
              <a:t>Market Overview</a:t>
            </a:r>
            <a:endParaRPr b="1" sz="3040"/>
          </a:p>
        </p:txBody>
      </p:sp>
      <p:sp>
        <p:nvSpPr>
          <p:cNvPr id="200" name="Google Shape;200;p12"/>
          <p:cNvSpPr/>
          <p:nvPr/>
        </p:nvSpPr>
        <p:spPr>
          <a:xfrm>
            <a:off x="8627800" y="1983350"/>
            <a:ext cx="3191100" cy="876900"/>
          </a:xfrm>
          <a:prstGeom prst="rect">
            <a:avLst/>
          </a:prstGeom>
          <a:solidFill>
            <a:srgbClr val="17406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Trebuchet MS"/>
                <a:ea typeface="Trebuchet MS"/>
                <a:cs typeface="Trebuchet MS"/>
                <a:sym typeface="Trebuchet MS"/>
              </a:rPr>
              <a:t>Rapid Market Growth</a:t>
            </a:r>
            <a:endParaRPr>
              <a:solidFill>
                <a:schemeClr val="lt1"/>
              </a:solidFill>
              <a:latin typeface="Trebuchet MS"/>
              <a:ea typeface="Trebuchet MS"/>
              <a:cs typeface="Trebuchet MS"/>
              <a:sym typeface="Trebuchet MS"/>
            </a:endParaRPr>
          </a:p>
        </p:txBody>
      </p:sp>
      <p:sp>
        <p:nvSpPr>
          <p:cNvPr id="201" name="Google Shape;201;p12"/>
          <p:cNvSpPr/>
          <p:nvPr/>
        </p:nvSpPr>
        <p:spPr>
          <a:xfrm>
            <a:off x="8627800" y="3240452"/>
            <a:ext cx="3191100" cy="12567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Trebuchet MS"/>
                <a:ea typeface="Trebuchet MS"/>
                <a:cs typeface="Trebuchet MS"/>
                <a:sym typeface="Trebuchet MS"/>
              </a:rPr>
              <a:t>Green Energy Financing Demand</a:t>
            </a:r>
            <a:endParaRPr b="1" sz="1600">
              <a:solidFill>
                <a:schemeClr val="lt1"/>
              </a:solidFill>
              <a:latin typeface="Trebuchet MS"/>
              <a:ea typeface="Trebuchet MS"/>
              <a:cs typeface="Trebuchet MS"/>
              <a:sym typeface="Trebuchet MS"/>
            </a:endParaRPr>
          </a:p>
        </p:txBody>
      </p:sp>
      <p:pic>
        <p:nvPicPr>
          <p:cNvPr id="202" name="Google Shape;202;p12"/>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pic>
        <p:nvPicPr>
          <p:cNvPr id="203" name="Google Shape;203;p12" title="Statista-Market-Insights--Solar-Energy-United-States--Energy-Production.png"/>
          <p:cNvPicPr preferRelativeResize="0"/>
          <p:nvPr/>
        </p:nvPicPr>
        <p:blipFill>
          <a:blip r:embed="rId4">
            <a:alphaModFix/>
          </a:blip>
          <a:stretch>
            <a:fillRect/>
          </a:stretch>
        </p:blipFill>
        <p:spPr>
          <a:xfrm>
            <a:off x="558700" y="876850"/>
            <a:ext cx="7332900" cy="5104299"/>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g38dba92c883_3_406"/>
          <p:cNvSpPr txBox="1"/>
          <p:nvPr/>
        </p:nvSpPr>
        <p:spPr>
          <a:xfrm>
            <a:off x="544275" y="6298025"/>
            <a:ext cx="8317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t/>
            </a:r>
            <a:endParaRPr b="0" i="0" sz="1500" u="none" cap="none" strike="noStrike">
              <a:solidFill>
                <a:srgbClr val="3F3F3F"/>
              </a:solidFill>
              <a:latin typeface="Trebuchet MS"/>
              <a:ea typeface="Trebuchet MS"/>
              <a:cs typeface="Trebuchet MS"/>
              <a:sym typeface="Trebuchet MS"/>
            </a:endParaRPr>
          </a:p>
        </p:txBody>
      </p:sp>
      <p:pic>
        <p:nvPicPr>
          <p:cNvPr id="210" name="Google Shape;210;g38dba92c883_3_406"/>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pic>
        <p:nvPicPr>
          <p:cNvPr id="211" name="Google Shape;211;g38dba92c883_3_406" title="Untitled design-4.png"/>
          <p:cNvPicPr preferRelativeResize="0"/>
          <p:nvPr/>
        </p:nvPicPr>
        <p:blipFill>
          <a:blip r:embed="rId4">
            <a:alphaModFix/>
          </a:blip>
          <a:stretch>
            <a:fillRect/>
          </a:stretch>
        </p:blipFill>
        <p:spPr>
          <a:xfrm>
            <a:off x="891725" y="934700"/>
            <a:ext cx="8159151" cy="5923299"/>
          </a:xfrm>
          <a:prstGeom prst="rect">
            <a:avLst/>
          </a:prstGeom>
          <a:noFill/>
          <a:ln>
            <a:noFill/>
          </a:ln>
        </p:spPr>
      </p:pic>
      <p:sp>
        <p:nvSpPr>
          <p:cNvPr id="212" name="Google Shape;212;g38dba92c883_3_406"/>
          <p:cNvSpPr txBox="1"/>
          <p:nvPr/>
        </p:nvSpPr>
        <p:spPr>
          <a:xfrm>
            <a:off x="290925" y="252025"/>
            <a:ext cx="90252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3000">
                <a:solidFill>
                  <a:schemeClr val="accent1"/>
                </a:solidFill>
                <a:latin typeface="Trebuchet MS"/>
                <a:ea typeface="Trebuchet MS"/>
                <a:cs typeface="Trebuchet MS"/>
                <a:sym typeface="Trebuchet MS"/>
              </a:rPr>
              <a:t>Market Overview</a:t>
            </a:r>
            <a:endParaRPr sz="3000"/>
          </a:p>
        </p:txBody>
      </p:sp>
      <p:sp>
        <p:nvSpPr>
          <p:cNvPr id="213" name="Google Shape;213;g38dba92c883_3_406"/>
          <p:cNvSpPr txBox="1"/>
          <p:nvPr/>
        </p:nvSpPr>
        <p:spPr>
          <a:xfrm>
            <a:off x="544275" y="6513113"/>
            <a:ext cx="10232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*https://www.woodmac.com/news/opinion/major-financiers-capitalise-on-a-growing-us-residential-solar-market/</a:t>
            </a:r>
            <a:endParaRPr b="0" i="0" sz="6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g3665ac30aa4_10_21"/>
          <p:cNvSpPr txBox="1"/>
          <p:nvPr>
            <p:ph type="title"/>
          </p:nvPr>
        </p:nvSpPr>
        <p:spPr>
          <a:xfrm>
            <a:off x="298225" y="498000"/>
            <a:ext cx="7416900" cy="7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500"/>
              <a:buFont typeface="Trebuchet MS"/>
              <a:buNone/>
            </a:pPr>
            <a:r>
              <a:rPr b="1" lang="en-US" sz="3000"/>
              <a:t>Customer Profile</a:t>
            </a:r>
            <a:endParaRPr b="1" sz="4100"/>
          </a:p>
        </p:txBody>
      </p:sp>
      <p:pic>
        <p:nvPicPr>
          <p:cNvPr id="220" name="Google Shape;220;g3665ac30aa4_10_21"/>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pic>
        <p:nvPicPr>
          <p:cNvPr id="221" name="Google Shape;221;g3665ac30aa4_10_21" title="Gemini_Generated_Image_hlu70rhlu70rhlu7.png"/>
          <p:cNvPicPr preferRelativeResize="0"/>
          <p:nvPr/>
        </p:nvPicPr>
        <p:blipFill rotWithShape="1">
          <a:blip r:embed="rId4">
            <a:alphaModFix/>
          </a:blip>
          <a:srcRect b="9966" l="11531" r="22950" t="29664"/>
          <a:stretch/>
        </p:blipFill>
        <p:spPr>
          <a:xfrm>
            <a:off x="3937434" y="2748842"/>
            <a:ext cx="2464200" cy="2379000"/>
          </a:xfrm>
          <a:prstGeom prst="ellipse">
            <a:avLst/>
          </a:prstGeom>
          <a:noFill/>
          <a:ln>
            <a:noFill/>
          </a:ln>
        </p:spPr>
      </p:pic>
      <p:grpSp>
        <p:nvGrpSpPr>
          <p:cNvPr id="222" name="Google Shape;222;g3665ac30aa4_10_21"/>
          <p:cNvGrpSpPr/>
          <p:nvPr/>
        </p:nvGrpSpPr>
        <p:grpSpPr>
          <a:xfrm>
            <a:off x="4461549" y="1065770"/>
            <a:ext cx="1495148" cy="1495148"/>
            <a:chOff x="5389325" y="594410"/>
            <a:chExt cx="1424764" cy="1424764"/>
          </a:xfrm>
        </p:grpSpPr>
        <p:sp>
          <p:nvSpPr>
            <p:cNvPr id="223" name="Google Shape;223;g3665ac30aa4_10_21"/>
            <p:cNvSpPr/>
            <p:nvPr/>
          </p:nvSpPr>
          <p:spPr>
            <a:xfrm>
              <a:off x="5389325" y="594410"/>
              <a:ext cx="1424764" cy="1424764"/>
            </a:xfrm>
            <a:prstGeom prst="ellipse">
              <a:avLst/>
            </a:prstGeom>
            <a:solidFill>
              <a:srgbClr val="0942A1"/>
            </a:solidFill>
            <a:ln>
              <a:noFill/>
            </a:ln>
          </p:spPr>
          <p:txBody>
            <a:bodyPr anchorCtr="0" anchor="ctr" bIns="127925" lIns="127925" spcFirstLastPara="1" rIns="127925" wrap="square" tIns="127925">
              <a:noAutofit/>
            </a:bodyPr>
            <a:lstStyle/>
            <a:p>
              <a:pPr indent="0" lvl="0" marL="0" rtl="0" algn="l">
                <a:spcBef>
                  <a:spcPts val="0"/>
                </a:spcBef>
                <a:spcAft>
                  <a:spcPts val="0"/>
                </a:spcAft>
                <a:buNone/>
              </a:pPr>
              <a:r>
                <a:t/>
              </a:r>
              <a:endParaRPr/>
            </a:p>
          </p:txBody>
        </p:sp>
        <p:sp>
          <p:nvSpPr>
            <p:cNvPr id="224" name="Google Shape;224;g3665ac30aa4_10_21"/>
            <p:cNvSpPr txBox="1"/>
            <p:nvPr/>
          </p:nvSpPr>
          <p:spPr>
            <a:xfrm>
              <a:off x="5593222" y="818705"/>
              <a:ext cx="1016775" cy="976376"/>
            </a:xfrm>
            <a:prstGeom prst="rect">
              <a:avLst/>
            </a:prstGeom>
            <a:noFill/>
            <a:ln>
              <a:noFill/>
            </a:ln>
          </p:spPr>
          <p:txBody>
            <a:bodyPr anchorCtr="0" anchor="ctr" bIns="127925" lIns="127925" spcFirstLastPara="1" rIns="127925" wrap="square" tIns="127925">
              <a:noAutofit/>
            </a:bodyPr>
            <a:lstStyle/>
            <a:p>
              <a:pPr indent="0" lvl="0" marL="0" rtl="0" algn="ctr">
                <a:lnSpc>
                  <a:spcPct val="115000"/>
                </a:lnSpc>
                <a:spcBef>
                  <a:spcPts val="0"/>
                </a:spcBef>
                <a:spcAft>
                  <a:spcPts val="0"/>
                </a:spcAft>
                <a:buNone/>
              </a:pPr>
              <a:r>
                <a:rPr b="1" lang="en-US" sz="1800" u="sng">
                  <a:solidFill>
                    <a:srgbClr val="FFFFFF"/>
                  </a:solidFill>
                  <a:latin typeface="Roboto"/>
                  <a:ea typeface="Roboto"/>
                  <a:cs typeface="Roboto"/>
                  <a:sym typeface="Roboto"/>
                </a:rPr>
                <a:t>Income</a:t>
              </a:r>
              <a:endParaRPr b="1" sz="1800" u="sng">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US" sz="1154">
                  <a:solidFill>
                    <a:srgbClr val="FFFFFF"/>
                  </a:solidFill>
                  <a:latin typeface="Roboto"/>
                  <a:ea typeface="Roboto"/>
                  <a:cs typeface="Roboto"/>
                  <a:sym typeface="Roboto"/>
                </a:rPr>
                <a:t>$117k median</a:t>
              </a:r>
              <a:endParaRPr sz="1154">
                <a:solidFill>
                  <a:srgbClr val="FFFFFF"/>
                </a:solidFill>
                <a:latin typeface="Roboto"/>
                <a:ea typeface="Roboto"/>
                <a:cs typeface="Roboto"/>
                <a:sym typeface="Roboto"/>
              </a:endParaRPr>
            </a:p>
          </p:txBody>
        </p:sp>
      </p:grpSp>
      <p:grpSp>
        <p:nvGrpSpPr>
          <p:cNvPr id="225" name="Google Shape;225;g3665ac30aa4_10_21"/>
          <p:cNvGrpSpPr/>
          <p:nvPr/>
        </p:nvGrpSpPr>
        <p:grpSpPr>
          <a:xfrm>
            <a:off x="4448574" y="5315782"/>
            <a:ext cx="1424764" cy="1424764"/>
            <a:chOff x="5376153" y="4844390"/>
            <a:chExt cx="1424764" cy="1424764"/>
          </a:xfrm>
        </p:grpSpPr>
        <p:sp>
          <p:nvSpPr>
            <p:cNvPr id="226" name="Google Shape;226;g3665ac30aa4_10_21"/>
            <p:cNvSpPr/>
            <p:nvPr/>
          </p:nvSpPr>
          <p:spPr>
            <a:xfrm>
              <a:off x="5376153" y="4844390"/>
              <a:ext cx="1424764" cy="1424764"/>
            </a:xfrm>
            <a:prstGeom prst="ellipse">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g3665ac30aa4_10_21"/>
            <p:cNvSpPr txBox="1"/>
            <p:nvPr/>
          </p:nvSpPr>
          <p:spPr>
            <a:xfrm>
              <a:off x="5580050" y="5068685"/>
              <a:ext cx="1016775" cy="976376"/>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b="1" lang="en-US" sz="1800" u="sng">
                  <a:solidFill>
                    <a:srgbClr val="FFFFFF"/>
                  </a:solidFill>
                  <a:latin typeface="Roboto"/>
                  <a:ea typeface="Roboto"/>
                  <a:cs typeface="Roboto"/>
                  <a:sym typeface="Roboto"/>
                </a:rPr>
                <a:t>Motive</a:t>
              </a:r>
              <a:endParaRPr b="1" sz="1800" u="sng">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US" sz="1100">
                  <a:solidFill>
                    <a:srgbClr val="FFFFFF"/>
                  </a:solidFill>
                  <a:latin typeface="Roboto"/>
                  <a:ea typeface="Roboto"/>
                  <a:cs typeface="Roboto"/>
                  <a:sym typeface="Roboto"/>
                </a:rPr>
                <a:t>Cost Savings</a:t>
              </a:r>
              <a:endParaRPr sz="1100">
                <a:solidFill>
                  <a:srgbClr val="FFFFFF"/>
                </a:solidFill>
                <a:latin typeface="Roboto"/>
                <a:ea typeface="Roboto"/>
                <a:cs typeface="Roboto"/>
                <a:sym typeface="Roboto"/>
              </a:endParaRPr>
            </a:p>
          </p:txBody>
        </p:sp>
      </p:grpSp>
      <p:grpSp>
        <p:nvGrpSpPr>
          <p:cNvPr id="228" name="Google Shape;228;g3665ac30aa4_10_21"/>
          <p:cNvGrpSpPr/>
          <p:nvPr/>
        </p:nvGrpSpPr>
        <p:grpSpPr>
          <a:xfrm>
            <a:off x="2333474" y="3192651"/>
            <a:ext cx="1424700" cy="1424700"/>
            <a:chOff x="3261053" y="2721259"/>
            <a:chExt cx="1424700" cy="1424700"/>
          </a:xfrm>
        </p:grpSpPr>
        <p:sp>
          <p:nvSpPr>
            <p:cNvPr id="229" name="Google Shape;229;g3665ac30aa4_10_21"/>
            <p:cNvSpPr/>
            <p:nvPr/>
          </p:nvSpPr>
          <p:spPr>
            <a:xfrm>
              <a:off x="3261053" y="2721259"/>
              <a:ext cx="1424700" cy="1424700"/>
            </a:xfrm>
            <a:prstGeom prst="ellipse">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g3665ac30aa4_10_21"/>
            <p:cNvSpPr txBox="1"/>
            <p:nvPr/>
          </p:nvSpPr>
          <p:spPr>
            <a:xfrm>
              <a:off x="3464950" y="2945554"/>
              <a:ext cx="1016700" cy="9765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chemeClr val="dk1"/>
                </a:buClr>
                <a:buSzPts val="1100"/>
                <a:buFont typeface="Arial"/>
                <a:buNone/>
              </a:pPr>
              <a:r>
                <a:rPr b="1" lang="en-US" sz="1800" u="sng">
                  <a:solidFill>
                    <a:schemeClr val="lt1"/>
                  </a:solidFill>
                  <a:latin typeface="Roboto"/>
                  <a:ea typeface="Roboto"/>
                  <a:cs typeface="Roboto"/>
                  <a:sym typeface="Roboto"/>
                </a:rPr>
                <a:t>Locale</a:t>
              </a:r>
              <a:endParaRPr b="1" sz="1800" u="sng">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lang="en-US" sz="1154">
                  <a:solidFill>
                    <a:schemeClr val="lt1"/>
                  </a:solidFill>
                  <a:latin typeface="Roboto"/>
                  <a:ea typeface="Roboto"/>
                  <a:cs typeface="Roboto"/>
                  <a:sym typeface="Roboto"/>
                </a:rPr>
                <a:t>Suburban</a:t>
              </a:r>
              <a:endParaRPr sz="1100">
                <a:solidFill>
                  <a:srgbClr val="FFFFFF"/>
                </a:solidFill>
                <a:latin typeface="Roboto"/>
                <a:ea typeface="Roboto"/>
                <a:cs typeface="Roboto"/>
                <a:sym typeface="Roboto"/>
              </a:endParaRPr>
            </a:p>
          </p:txBody>
        </p:sp>
      </p:grpSp>
      <p:grpSp>
        <p:nvGrpSpPr>
          <p:cNvPr id="231" name="Google Shape;231;g3665ac30aa4_10_21"/>
          <p:cNvGrpSpPr/>
          <p:nvPr/>
        </p:nvGrpSpPr>
        <p:grpSpPr>
          <a:xfrm>
            <a:off x="6580818" y="3192651"/>
            <a:ext cx="1424764" cy="1424764"/>
            <a:chOff x="7508396" y="2721259"/>
            <a:chExt cx="1424764" cy="1424764"/>
          </a:xfrm>
        </p:grpSpPr>
        <p:sp>
          <p:nvSpPr>
            <p:cNvPr id="232" name="Google Shape;232;g3665ac30aa4_10_21"/>
            <p:cNvSpPr/>
            <p:nvPr/>
          </p:nvSpPr>
          <p:spPr>
            <a:xfrm>
              <a:off x="7508396" y="2721259"/>
              <a:ext cx="1424764" cy="1424764"/>
            </a:xfrm>
            <a:prstGeom prst="ellipse">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g3665ac30aa4_10_21"/>
            <p:cNvSpPr txBox="1"/>
            <p:nvPr/>
          </p:nvSpPr>
          <p:spPr>
            <a:xfrm>
              <a:off x="7712293" y="2945553"/>
              <a:ext cx="1016775" cy="976376"/>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b="1" lang="en-US" sz="1800" u="sng">
                  <a:solidFill>
                    <a:srgbClr val="FFFFFF"/>
                  </a:solidFill>
                  <a:latin typeface="Roboto"/>
                  <a:ea typeface="Roboto"/>
                  <a:cs typeface="Roboto"/>
                  <a:sym typeface="Roboto"/>
                </a:rPr>
                <a:t>Age</a:t>
              </a:r>
              <a:endParaRPr b="1" sz="1800" u="sng">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US" sz="1100">
                  <a:solidFill>
                    <a:srgbClr val="FFFFFF"/>
                  </a:solidFill>
                  <a:latin typeface="Roboto"/>
                  <a:ea typeface="Roboto"/>
                  <a:cs typeface="Roboto"/>
                  <a:sym typeface="Roboto"/>
                </a:rPr>
                <a:t>35-55 years old</a:t>
              </a:r>
              <a:endParaRPr sz="1100">
                <a:solidFill>
                  <a:srgbClr val="FFFFFF"/>
                </a:solidFill>
                <a:latin typeface="Roboto"/>
                <a:ea typeface="Roboto"/>
                <a:cs typeface="Roboto"/>
                <a:sym typeface="Roboto"/>
              </a:endParaRPr>
            </a:p>
          </p:txBody>
        </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aphicFrame>
        <p:nvGraphicFramePr>
          <p:cNvPr id="239" name="Google Shape;239;g38dba92c883_4_7"/>
          <p:cNvGraphicFramePr/>
          <p:nvPr/>
        </p:nvGraphicFramePr>
        <p:xfrm>
          <a:off x="0" y="1177163"/>
          <a:ext cx="3000000" cy="3000000"/>
        </p:xfrm>
        <a:graphic>
          <a:graphicData uri="http://schemas.openxmlformats.org/drawingml/2006/table">
            <a:tbl>
              <a:tblPr>
                <a:noFill/>
                <a:tableStyleId>{B3BA7B49-FFB1-4308-A96B-15CEF3BCBF62}</a:tableStyleId>
              </a:tblPr>
              <a:tblGrid>
                <a:gridCol w="3456000"/>
                <a:gridCol w="3456000"/>
                <a:gridCol w="3456000"/>
              </a:tblGrid>
              <a:tr h="735750">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769CC4"/>
                      </a:solidFill>
                      <a:prstDash val="solid"/>
                      <a:round/>
                      <a:headEnd len="sm" w="sm" type="none"/>
                      <a:tailEnd len="sm" w="sm" type="none"/>
                    </a:lnL>
                    <a:lnR cap="flat" cmpd="sng" w="9525">
                      <a:solidFill>
                        <a:srgbClr val="769CC4"/>
                      </a:solidFill>
                      <a:prstDash val="solid"/>
                      <a:round/>
                      <a:headEnd len="sm" w="sm" type="none"/>
                      <a:tailEnd len="sm" w="sm" type="none"/>
                    </a:lnR>
                    <a:lnT cap="flat" cmpd="sng" w="9525">
                      <a:solidFill>
                        <a:srgbClr val="769CC4"/>
                      </a:solidFill>
                      <a:prstDash val="solid"/>
                      <a:round/>
                      <a:headEnd len="sm" w="sm" type="none"/>
                      <a:tailEnd len="sm" w="sm" type="none"/>
                    </a:lnT>
                    <a:lnB cap="flat" cmpd="sng" w="9525">
                      <a:solidFill>
                        <a:schemeClr val="lt1"/>
                      </a:solidFill>
                      <a:prstDash val="solid"/>
                      <a:round/>
                      <a:headEnd len="sm" w="sm" type="none"/>
                      <a:tailEnd len="sm" w="sm" type="none"/>
                    </a:lnB>
                    <a:solidFill>
                      <a:srgbClr val="17406D"/>
                    </a:solidFill>
                  </a:tcPr>
                </a:tc>
                <a:tc>
                  <a:txBody>
                    <a:bodyPr/>
                    <a:lstStyle/>
                    <a:p>
                      <a:pPr indent="0" lvl="0" marL="0" rtl="0" algn="ctr">
                        <a:spcBef>
                          <a:spcPts val="0"/>
                        </a:spcBef>
                        <a:spcAft>
                          <a:spcPts val="0"/>
                        </a:spcAft>
                        <a:buNone/>
                      </a:pPr>
                      <a:r>
                        <a:rPr lang="en-US">
                          <a:solidFill>
                            <a:schemeClr val="lt1"/>
                          </a:solidFill>
                        </a:rPr>
                        <a:t>Pros</a:t>
                      </a:r>
                      <a:endParaRPr>
                        <a:solidFill>
                          <a:schemeClr val="lt1"/>
                        </a:solidFill>
                      </a:endParaRPr>
                    </a:p>
                  </a:txBody>
                  <a:tcPr marT="91425" marB="91425" marR="91425" marL="91425" anchor="ctr">
                    <a:lnL cap="flat" cmpd="sng" w="9525">
                      <a:solidFill>
                        <a:srgbClr val="769CC4"/>
                      </a:solidFill>
                      <a:prstDash val="solid"/>
                      <a:round/>
                      <a:headEnd len="sm" w="sm" type="none"/>
                      <a:tailEnd len="sm" w="sm" type="none"/>
                    </a:lnL>
                    <a:lnR cap="flat" cmpd="sng" w="9525">
                      <a:solidFill>
                        <a:srgbClr val="769CC4"/>
                      </a:solidFill>
                      <a:prstDash val="solid"/>
                      <a:round/>
                      <a:headEnd len="sm" w="sm" type="none"/>
                      <a:tailEnd len="sm" w="sm" type="none"/>
                    </a:lnR>
                    <a:lnT cap="flat" cmpd="sng" w="9525">
                      <a:solidFill>
                        <a:srgbClr val="769CC4"/>
                      </a:solidFill>
                      <a:prstDash val="solid"/>
                      <a:round/>
                      <a:headEnd len="sm" w="sm" type="none"/>
                      <a:tailEnd len="sm" w="sm" type="none"/>
                    </a:lnT>
                    <a:lnB cap="flat" cmpd="sng" w="9525">
                      <a:solidFill>
                        <a:srgbClr val="769CC4"/>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a:solidFill>
                            <a:schemeClr val="lt1"/>
                          </a:solidFill>
                        </a:rPr>
                        <a:t>Cons</a:t>
                      </a:r>
                      <a:endParaRPr>
                        <a:solidFill>
                          <a:schemeClr val="lt1"/>
                        </a:solidFill>
                      </a:endParaRPr>
                    </a:p>
                  </a:txBody>
                  <a:tcPr marT="91425" marB="91425" marR="91425" marL="91425" anchor="ctr">
                    <a:lnL cap="flat" cmpd="sng" w="9525">
                      <a:solidFill>
                        <a:srgbClr val="769CC4"/>
                      </a:solidFill>
                      <a:prstDash val="solid"/>
                      <a:round/>
                      <a:headEnd len="sm" w="sm" type="none"/>
                      <a:tailEnd len="sm" w="sm" type="none"/>
                    </a:lnL>
                    <a:lnR cap="flat" cmpd="sng" w="9525">
                      <a:solidFill>
                        <a:srgbClr val="769CC4"/>
                      </a:solidFill>
                      <a:prstDash val="solid"/>
                      <a:round/>
                      <a:headEnd len="sm" w="sm" type="none"/>
                      <a:tailEnd len="sm" w="sm" type="none"/>
                    </a:lnR>
                    <a:lnT cap="flat" cmpd="sng" w="9525">
                      <a:solidFill>
                        <a:srgbClr val="769CC4"/>
                      </a:solidFill>
                      <a:prstDash val="solid"/>
                      <a:round/>
                      <a:headEnd len="sm" w="sm" type="none"/>
                      <a:tailEnd len="sm" w="sm" type="none"/>
                    </a:lnT>
                    <a:lnB cap="flat" cmpd="sng" w="9525">
                      <a:solidFill>
                        <a:srgbClr val="769CC4"/>
                      </a:solidFill>
                      <a:prstDash val="solid"/>
                      <a:round/>
                      <a:headEnd len="sm" w="sm" type="none"/>
                      <a:tailEnd len="sm" w="sm" type="none"/>
                    </a:lnB>
                    <a:solidFill>
                      <a:schemeClr val="dk2"/>
                    </a:solidFill>
                  </a:tcPr>
                </a:tc>
              </a:tr>
              <a:tr h="1130500">
                <a:tc>
                  <a:txBody>
                    <a:bodyPr/>
                    <a:lstStyle/>
                    <a:p>
                      <a:pPr indent="0" lvl="0" marL="0" rtl="0" algn="ctr">
                        <a:spcBef>
                          <a:spcPts val="0"/>
                        </a:spcBef>
                        <a:spcAft>
                          <a:spcPts val="0"/>
                        </a:spcAft>
                        <a:buNone/>
                      </a:pPr>
                      <a:r>
                        <a:rPr lang="en-US">
                          <a:solidFill>
                            <a:schemeClr val="lt1"/>
                          </a:solidFill>
                        </a:rPr>
                        <a:t>Cash</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7406D"/>
                    </a:solidFill>
                  </a:tcPr>
                </a:tc>
                <a:tc>
                  <a:txBody>
                    <a:bodyPr/>
                    <a:lstStyle/>
                    <a:p>
                      <a:pPr indent="0" lvl="0" marL="0" rtl="0" algn="ctr">
                        <a:lnSpc>
                          <a:spcPct val="115000"/>
                        </a:lnSpc>
                        <a:spcBef>
                          <a:spcPts val="0"/>
                        </a:spcBef>
                        <a:spcAft>
                          <a:spcPts val="0"/>
                        </a:spcAft>
                        <a:buNone/>
                      </a:pPr>
                      <a:r>
                        <a:rPr lang="en-US" sz="1300">
                          <a:solidFill>
                            <a:schemeClr val="dk1"/>
                          </a:solidFill>
                          <a:latin typeface="Trebuchet MS"/>
                          <a:ea typeface="Trebuchet MS"/>
                          <a:cs typeface="Trebuchet MS"/>
                          <a:sym typeface="Trebuchet MS"/>
                        </a:rPr>
                        <a:t>N</a:t>
                      </a:r>
                      <a:r>
                        <a:rPr lang="en-US" sz="1300">
                          <a:solidFill>
                            <a:schemeClr val="dk1"/>
                          </a:solidFill>
                          <a:latin typeface="Trebuchet MS"/>
                          <a:ea typeface="Trebuchet MS"/>
                          <a:cs typeface="Trebuchet MS"/>
                          <a:sym typeface="Trebuchet MS"/>
                        </a:rPr>
                        <a:t>o interest payments</a:t>
                      </a:r>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769CC4"/>
                      </a:solidFill>
                      <a:prstDash val="solid"/>
                      <a:round/>
                      <a:headEnd len="sm" w="sm" type="none"/>
                      <a:tailEnd len="sm" w="sm" type="none"/>
                    </a:lnR>
                    <a:lnT cap="flat" cmpd="sng" w="9525">
                      <a:solidFill>
                        <a:srgbClr val="769CC4"/>
                      </a:solidFill>
                      <a:prstDash val="solid"/>
                      <a:round/>
                      <a:headEnd len="sm" w="sm" type="none"/>
                      <a:tailEnd len="sm" w="sm" type="none"/>
                    </a:lnT>
                    <a:lnB cap="flat" cmpd="sng" w="9525">
                      <a:solidFill>
                        <a:srgbClr val="769CC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US" sz="1300">
                          <a:solidFill>
                            <a:schemeClr val="dk1"/>
                          </a:solidFill>
                          <a:latin typeface="Trebuchet MS"/>
                          <a:ea typeface="Trebuchet MS"/>
                          <a:cs typeface="Trebuchet MS"/>
                          <a:sym typeface="Trebuchet MS"/>
                        </a:rPr>
                        <a:t>L</a:t>
                      </a:r>
                      <a:r>
                        <a:rPr lang="en-US" sz="1300">
                          <a:solidFill>
                            <a:schemeClr val="dk1"/>
                          </a:solidFill>
                          <a:latin typeface="Trebuchet MS"/>
                          <a:ea typeface="Trebuchet MS"/>
                          <a:cs typeface="Trebuchet MS"/>
                          <a:sym typeface="Trebuchet MS"/>
                        </a:rPr>
                        <a:t>arge upfront investment</a:t>
                      </a:r>
                      <a:endParaRPr/>
                    </a:p>
                  </a:txBody>
                  <a:tcPr marT="91425" marB="91425" marR="91425" marL="91425" anchor="ctr">
                    <a:lnL cap="flat" cmpd="sng" w="9525">
                      <a:solidFill>
                        <a:srgbClr val="769CC4"/>
                      </a:solidFill>
                      <a:prstDash val="solid"/>
                      <a:round/>
                      <a:headEnd len="sm" w="sm" type="none"/>
                      <a:tailEnd len="sm" w="sm" type="none"/>
                    </a:lnL>
                    <a:lnR cap="flat" cmpd="sng" w="9525">
                      <a:solidFill>
                        <a:srgbClr val="769CC4"/>
                      </a:solidFill>
                      <a:prstDash val="solid"/>
                      <a:round/>
                      <a:headEnd len="sm" w="sm" type="none"/>
                      <a:tailEnd len="sm" w="sm" type="none"/>
                    </a:lnR>
                    <a:lnT cap="flat" cmpd="sng" w="9525">
                      <a:solidFill>
                        <a:srgbClr val="769CC4"/>
                      </a:solidFill>
                      <a:prstDash val="solid"/>
                      <a:round/>
                      <a:headEnd len="sm" w="sm" type="none"/>
                      <a:tailEnd len="sm" w="sm" type="none"/>
                    </a:lnT>
                    <a:lnB cap="flat" cmpd="sng" w="9525">
                      <a:solidFill>
                        <a:srgbClr val="769CC4"/>
                      </a:solidFill>
                      <a:prstDash val="solid"/>
                      <a:round/>
                      <a:headEnd len="sm" w="sm" type="none"/>
                      <a:tailEnd len="sm" w="sm" type="none"/>
                    </a:lnB>
                    <a:solidFill>
                      <a:schemeClr val="lt2"/>
                    </a:solidFill>
                  </a:tcPr>
                </a:tc>
              </a:tr>
              <a:tr h="1130500">
                <a:tc>
                  <a:txBody>
                    <a:bodyPr/>
                    <a:lstStyle/>
                    <a:p>
                      <a:pPr indent="0" lvl="0" marL="0" rtl="0" algn="ctr">
                        <a:spcBef>
                          <a:spcPts val="0"/>
                        </a:spcBef>
                        <a:spcAft>
                          <a:spcPts val="0"/>
                        </a:spcAft>
                        <a:buNone/>
                      </a:pPr>
                      <a:r>
                        <a:rPr lang="en-US">
                          <a:solidFill>
                            <a:schemeClr val="lt1"/>
                          </a:solidFill>
                        </a:rPr>
                        <a:t>Home Equity Loan</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7406D"/>
                    </a:solidFill>
                  </a:tcPr>
                </a:tc>
                <a:tc>
                  <a:txBody>
                    <a:bodyPr/>
                    <a:lstStyle/>
                    <a:p>
                      <a:pPr indent="0" lvl="0" marL="0" rtl="0" algn="ctr">
                        <a:lnSpc>
                          <a:spcPct val="115000"/>
                        </a:lnSpc>
                        <a:spcBef>
                          <a:spcPts val="0"/>
                        </a:spcBef>
                        <a:spcAft>
                          <a:spcPts val="0"/>
                        </a:spcAft>
                        <a:buNone/>
                      </a:pPr>
                      <a:r>
                        <a:rPr lang="en-US" sz="1300">
                          <a:solidFill>
                            <a:schemeClr val="dk1"/>
                          </a:solidFill>
                          <a:latin typeface="Trebuchet MS"/>
                          <a:ea typeface="Trebuchet MS"/>
                          <a:cs typeface="Trebuchet MS"/>
                          <a:sym typeface="Trebuchet MS"/>
                        </a:rPr>
                        <a:t>Lower interest rates</a:t>
                      </a:r>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769CC4"/>
                      </a:solidFill>
                      <a:prstDash val="solid"/>
                      <a:round/>
                      <a:headEnd len="sm" w="sm" type="none"/>
                      <a:tailEnd len="sm" w="sm" type="none"/>
                    </a:lnR>
                    <a:lnT cap="flat" cmpd="sng" w="9525">
                      <a:solidFill>
                        <a:srgbClr val="769CC4"/>
                      </a:solidFill>
                      <a:prstDash val="solid"/>
                      <a:round/>
                      <a:headEnd len="sm" w="sm" type="none"/>
                      <a:tailEnd len="sm" w="sm" type="none"/>
                    </a:lnT>
                    <a:lnB cap="flat" cmpd="sng" w="9525">
                      <a:solidFill>
                        <a:srgbClr val="769CC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US" sz="1300">
                          <a:solidFill>
                            <a:schemeClr val="dk1"/>
                          </a:solidFill>
                          <a:latin typeface="Trebuchet MS"/>
                          <a:ea typeface="Trebuchet MS"/>
                          <a:cs typeface="Trebuchet MS"/>
                          <a:sym typeface="Trebuchet MS"/>
                        </a:rPr>
                        <a:t>Home is used as collateral</a:t>
                      </a:r>
                      <a:endParaRPr/>
                    </a:p>
                  </a:txBody>
                  <a:tcPr marT="91425" marB="91425" marR="91425" marL="91425" anchor="ctr">
                    <a:lnL cap="flat" cmpd="sng" w="9525">
                      <a:solidFill>
                        <a:srgbClr val="769CC4"/>
                      </a:solidFill>
                      <a:prstDash val="solid"/>
                      <a:round/>
                      <a:headEnd len="sm" w="sm" type="none"/>
                      <a:tailEnd len="sm" w="sm" type="none"/>
                    </a:lnL>
                    <a:lnR cap="flat" cmpd="sng" w="9525">
                      <a:solidFill>
                        <a:srgbClr val="769CC4"/>
                      </a:solidFill>
                      <a:prstDash val="solid"/>
                      <a:round/>
                      <a:headEnd len="sm" w="sm" type="none"/>
                      <a:tailEnd len="sm" w="sm" type="none"/>
                    </a:lnR>
                    <a:lnT cap="flat" cmpd="sng" w="9525">
                      <a:solidFill>
                        <a:srgbClr val="769CC4"/>
                      </a:solidFill>
                      <a:prstDash val="solid"/>
                      <a:round/>
                      <a:headEnd len="sm" w="sm" type="none"/>
                      <a:tailEnd len="sm" w="sm" type="none"/>
                    </a:lnT>
                    <a:lnB cap="flat" cmpd="sng" w="9525">
                      <a:solidFill>
                        <a:srgbClr val="769CC4"/>
                      </a:solidFill>
                      <a:prstDash val="solid"/>
                      <a:round/>
                      <a:headEnd len="sm" w="sm" type="none"/>
                      <a:tailEnd len="sm" w="sm" type="none"/>
                    </a:lnB>
                    <a:solidFill>
                      <a:schemeClr val="lt2"/>
                    </a:solidFill>
                  </a:tcPr>
                </a:tc>
              </a:tr>
              <a:tr h="1130500">
                <a:tc>
                  <a:txBody>
                    <a:bodyPr/>
                    <a:lstStyle/>
                    <a:p>
                      <a:pPr indent="0" lvl="0" marL="0" rtl="0" algn="ctr">
                        <a:spcBef>
                          <a:spcPts val="0"/>
                        </a:spcBef>
                        <a:spcAft>
                          <a:spcPts val="0"/>
                        </a:spcAft>
                        <a:buNone/>
                      </a:pPr>
                      <a:r>
                        <a:rPr lang="en-US">
                          <a:solidFill>
                            <a:schemeClr val="lt1"/>
                          </a:solidFill>
                        </a:rPr>
                        <a:t>Personal Loan</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7406D"/>
                    </a:solidFill>
                  </a:tcPr>
                </a:tc>
                <a:tc>
                  <a:txBody>
                    <a:bodyPr/>
                    <a:lstStyle/>
                    <a:p>
                      <a:pPr indent="0" lvl="0" marL="0" rtl="0" algn="ctr">
                        <a:lnSpc>
                          <a:spcPct val="115000"/>
                        </a:lnSpc>
                        <a:spcBef>
                          <a:spcPts val="0"/>
                        </a:spcBef>
                        <a:spcAft>
                          <a:spcPts val="0"/>
                        </a:spcAft>
                        <a:buNone/>
                      </a:pPr>
                      <a:r>
                        <a:rPr lang="en-US" sz="1300">
                          <a:solidFill>
                            <a:schemeClr val="dk1"/>
                          </a:solidFill>
                          <a:latin typeface="Trebuchet MS"/>
                          <a:ea typeface="Trebuchet MS"/>
                          <a:cs typeface="Trebuchet MS"/>
                          <a:sym typeface="Trebuchet MS"/>
                        </a:rPr>
                        <a:t>Fast process</a:t>
                      </a:r>
                      <a:r>
                        <a:rPr lang="en-US" sz="1300">
                          <a:solidFill>
                            <a:schemeClr val="dk1"/>
                          </a:solidFill>
                          <a:latin typeface="Trebuchet MS"/>
                          <a:ea typeface="Trebuchet MS"/>
                          <a:cs typeface="Trebuchet MS"/>
                          <a:sym typeface="Trebuchet MS"/>
                        </a:rPr>
                        <a:t>, home is not at risk</a:t>
                      </a:r>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769CC4"/>
                      </a:solidFill>
                      <a:prstDash val="solid"/>
                      <a:round/>
                      <a:headEnd len="sm" w="sm" type="none"/>
                      <a:tailEnd len="sm" w="sm" type="none"/>
                    </a:lnR>
                    <a:lnT cap="flat" cmpd="sng" w="9525">
                      <a:solidFill>
                        <a:srgbClr val="769CC4"/>
                      </a:solidFill>
                      <a:prstDash val="solid"/>
                      <a:round/>
                      <a:headEnd len="sm" w="sm" type="none"/>
                      <a:tailEnd len="sm" w="sm" type="none"/>
                    </a:lnT>
                    <a:lnB cap="flat" cmpd="sng" w="9525">
                      <a:solidFill>
                        <a:srgbClr val="769CC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US" sz="1300">
                          <a:solidFill>
                            <a:schemeClr val="dk1"/>
                          </a:solidFill>
                          <a:latin typeface="Trebuchet MS"/>
                          <a:ea typeface="Trebuchet MS"/>
                          <a:cs typeface="Trebuchet MS"/>
                          <a:sym typeface="Trebuchet MS"/>
                        </a:rPr>
                        <a:t>G</a:t>
                      </a:r>
                      <a:r>
                        <a:rPr lang="en-US" sz="1300">
                          <a:solidFill>
                            <a:schemeClr val="dk1"/>
                          </a:solidFill>
                          <a:latin typeface="Trebuchet MS"/>
                          <a:ea typeface="Trebuchet MS"/>
                          <a:cs typeface="Trebuchet MS"/>
                          <a:sym typeface="Trebuchet MS"/>
                        </a:rPr>
                        <a:t>enerally higher interest rates</a:t>
                      </a:r>
                      <a:endParaRPr/>
                    </a:p>
                  </a:txBody>
                  <a:tcPr marT="91425" marB="91425" marR="91425" marL="91425" anchor="ctr">
                    <a:lnL cap="flat" cmpd="sng" w="9525">
                      <a:solidFill>
                        <a:srgbClr val="769CC4"/>
                      </a:solidFill>
                      <a:prstDash val="solid"/>
                      <a:round/>
                      <a:headEnd len="sm" w="sm" type="none"/>
                      <a:tailEnd len="sm" w="sm" type="none"/>
                    </a:lnL>
                    <a:lnR cap="flat" cmpd="sng" w="9525">
                      <a:solidFill>
                        <a:srgbClr val="769CC4"/>
                      </a:solidFill>
                      <a:prstDash val="solid"/>
                      <a:round/>
                      <a:headEnd len="sm" w="sm" type="none"/>
                      <a:tailEnd len="sm" w="sm" type="none"/>
                    </a:lnR>
                    <a:lnT cap="flat" cmpd="sng" w="9525">
                      <a:solidFill>
                        <a:srgbClr val="769CC4"/>
                      </a:solidFill>
                      <a:prstDash val="solid"/>
                      <a:round/>
                      <a:headEnd len="sm" w="sm" type="none"/>
                      <a:tailEnd len="sm" w="sm" type="none"/>
                    </a:lnT>
                    <a:lnB cap="flat" cmpd="sng" w="9525">
                      <a:solidFill>
                        <a:srgbClr val="769CC4"/>
                      </a:solidFill>
                      <a:prstDash val="solid"/>
                      <a:round/>
                      <a:headEnd len="sm" w="sm" type="none"/>
                      <a:tailEnd len="sm" w="sm" type="none"/>
                    </a:lnB>
                    <a:solidFill>
                      <a:schemeClr val="lt2"/>
                    </a:solidFill>
                  </a:tcPr>
                </a:tc>
              </a:tr>
              <a:tr h="1553575">
                <a:tc>
                  <a:txBody>
                    <a:bodyPr/>
                    <a:lstStyle/>
                    <a:p>
                      <a:pPr indent="0" lvl="0" marL="0" rtl="0" algn="ctr">
                        <a:spcBef>
                          <a:spcPts val="0"/>
                        </a:spcBef>
                        <a:spcAft>
                          <a:spcPts val="0"/>
                        </a:spcAft>
                        <a:buNone/>
                      </a:pPr>
                      <a:r>
                        <a:rPr lang="en-US">
                          <a:solidFill>
                            <a:schemeClr val="lt1"/>
                          </a:solidFill>
                        </a:rPr>
                        <a:t>Solar Loan</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7406D"/>
                    </a:solidFill>
                  </a:tcPr>
                </a:tc>
                <a:tc>
                  <a:txBody>
                    <a:bodyPr/>
                    <a:lstStyle/>
                    <a:p>
                      <a:pPr indent="0" lvl="0" marL="0" rtl="0" algn="ctr">
                        <a:lnSpc>
                          <a:spcPct val="115000"/>
                        </a:lnSpc>
                        <a:spcBef>
                          <a:spcPts val="0"/>
                        </a:spcBef>
                        <a:spcAft>
                          <a:spcPts val="0"/>
                        </a:spcAft>
                        <a:buNone/>
                      </a:pPr>
                      <a:r>
                        <a:rPr lang="en-US" sz="1300">
                          <a:solidFill>
                            <a:schemeClr val="dk1"/>
                          </a:solidFill>
                          <a:latin typeface="Trebuchet MS"/>
                          <a:ea typeface="Trebuchet MS"/>
                          <a:cs typeface="Trebuchet MS"/>
                          <a:sym typeface="Trebuchet MS"/>
                        </a:rPr>
                        <a:t>$0 down, low monthly payments</a:t>
                      </a:r>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769CC4"/>
                      </a:solidFill>
                      <a:prstDash val="solid"/>
                      <a:round/>
                      <a:headEnd len="sm" w="sm" type="none"/>
                      <a:tailEnd len="sm" w="sm" type="none"/>
                    </a:lnR>
                    <a:lnT cap="flat" cmpd="sng" w="9525">
                      <a:solidFill>
                        <a:srgbClr val="769CC4"/>
                      </a:solidFill>
                      <a:prstDash val="solid"/>
                      <a:round/>
                      <a:headEnd len="sm" w="sm" type="none"/>
                      <a:tailEnd len="sm" w="sm" type="none"/>
                    </a:lnT>
                    <a:lnB cap="flat" cmpd="sng" w="9525">
                      <a:solidFill>
                        <a:srgbClr val="769CC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US" sz="1300">
                          <a:solidFill>
                            <a:schemeClr val="dk1"/>
                          </a:solidFill>
                          <a:latin typeface="Trebuchet MS"/>
                          <a:ea typeface="Trebuchet MS"/>
                          <a:cs typeface="Trebuchet MS"/>
                          <a:sym typeface="Trebuchet MS"/>
                        </a:rPr>
                        <a:t>terms up to 25 years</a:t>
                      </a:r>
                      <a:endParaRPr/>
                    </a:p>
                  </a:txBody>
                  <a:tcPr marT="91425" marB="91425" marR="91425" marL="91425" anchor="ctr">
                    <a:lnL cap="flat" cmpd="sng" w="9525">
                      <a:solidFill>
                        <a:srgbClr val="769CC4"/>
                      </a:solidFill>
                      <a:prstDash val="solid"/>
                      <a:round/>
                      <a:headEnd len="sm" w="sm" type="none"/>
                      <a:tailEnd len="sm" w="sm" type="none"/>
                    </a:lnL>
                    <a:lnR cap="flat" cmpd="sng" w="9525">
                      <a:solidFill>
                        <a:srgbClr val="769CC4"/>
                      </a:solidFill>
                      <a:prstDash val="solid"/>
                      <a:round/>
                      <a:headEnd len="sm" w="sm" type="none"/>
                      <a:tailEnd len="sm" w="sm" type="none"/>
                    </a:lnR>
                    <a:lnT cap="flat" cmpd="sng" w="9525">
                      <a:solidFill>
                        <a:srgbClr val="769CC4"/>
                      </a:solidFill>
                      <a:prstDash val="solid"/>
                      <a:round/>
                      <a:headEnd len="sm" w="sm" type="none"/>
                      <a:tailEnd len="sm" w="sm" type="none"/>
                    </a:lnT>
                    <a:lnB cap="flat" cmpd="sng" w="9525">
                      <a:solidFill>
                        <a:srgbClr val="769CC4"/>
                      </a:solidFill>
                      <a:prstDash val="solid"/>
                      <a:round/>
                      <a:headEnd len="sm" w="sm" type="none"/>
                      <a:tailEnd len="sm" w="sm" type="none"/>
                    </a:lnB>
                    <a:solidFill>
                      <a:schemeClr val="lt2"/>
                    </a:solidFill>
                  </a:tcPr>
                </a:tc>
              </a:tr>
            </a:tbl>
          </a:graphicData>
        </a:graphic>
      </p:graphicFrame>
      <p:sp>
        <p:nvSpPr>
          <p:cNvPr id="240" name="Google Shape;240;g38dba92c883_4_7"/>
          <p:cNvSpPr txBox="1"/>
          <p:nvPr>
            <p:ph idx="4294967295" type="title"/>
          </p:nvPr>
        </p:nvSpPr>
        <p:spPr>
          <a:xfrm>
            <a:off x="474225" y="238125"/>
            <a:ext cx="7416900" cy="7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500"/>
              <a:buFont typeface="Trebuchet MS"/>
              <a:buNone/>
            </a:pPr>
            <a:r>
              <a:rPr b="1" lang="en-US" sz="3000"/>
              <a:t>Common Financing of Solar Panels</a:t>
            </a:r>
            <a:endParaRPr b="1" sz="4100"/>
          </a:p>
        </p:txBody>
      </p:sp>
      <p:pic>
        <p:nvPicPr>
          <p:cNvPr id="241" name="Google Shape;241;g38dba92c883_4_7"/>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g38dba92c883_4_644"/>
          <p:cNvSpPr txBox="1"/>
          <p:nvPr>
            <p:ph type="title"/>
          </p:nvPr>
        </p:nvSpPr>
        <p:spPr>
          <a:xfrm>
            <a:off x="163825" y="162175"/>
            <a:ext cx="7416900" cy="7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500"/>
              <a:buFont typeface="Trebuchet MS"/>
              <a:buNone/>
            </a:pPr>
            <a:r>
              <a:rPr b="1" lang="en-US" sz="3000"/>
              <a:t>Feeasy’s Advantage</a:t>
            </a:r>
            <a:endParaRPr b="1" sz="4100"/>
          </a:p>
        </p:txBody>
      </p:sp>
      <p:pic>
        <p:nvPicPr>
          <p:cNvPr id="248" name="Google Shape;248;g38dba92c883_4_644"/>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grpSp>
        <p:nvGrpSpPr>
          <p:cNvPr id="249" name="Google Shape;249;g38dba92c883_4_644"/>
          <p:cNvGrpSpPr/>
          <p:nvPr/>
        </p:nvGrpSpPr>
        <p:grpSpPr>
          <a:xfrm>
            <a:off x="1804869" y="763281"/>
            <a:ext cx="5775867" cy="5850253"/>
            <a:chOff x="3441844" y="478056"/>
            <a:chExt cx="5775867" cy="5850253"/>
          </a:xfrm>
        </p:grpSpPr>
        <p:sp>
          <p:nvSpPr>
            <p:cNvPr id="250" name="Google Shape;250;g38dba92c883_4_644"/>
            <p:cNvSpPr/>
            <p:nvPr/>
          </p:nvSpPr>
          <p:spPr>
            <a:xfrm>
              <a:off x="3925446" y="1082770"/>
              <a:ext cx="4668300" cy="46683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1" name="Google Shape;251;g38dba92c883_4_644"/>
            <p:cNvGrpSpPr/>
            <p:nvPr/>
          </p:nvGrpSpPr>
          <p:grpSpPr>
            <a:xfrm>
              <a:off x="4843343" y="478056"/>
              <a:ext cx="2887928" cy="2887928"/>
              <a:chOff x="3632598" y="358551"/>
              <a:chExt cx="2166000" cy="2166000"/>
            </a:xfrm>
          </p:grpSpPr>
          <p:sp>
            <p:nvSpPr>
              <p:cNvPr id="252" name="Google Shape;252;g38dba92c883_4_644"/>
              <p:cNvSpPr/>
              <p:nvPr/>
            </p:nvSpPr>
            <p:spPr>
              <a:xfrm>
                <a:off x="3632598" y="358551"/>
                <a:ext cx="2166000" cy="21660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g38dba92c883_4_644"/>
              <p:cNvSpPr txBox="1"/>
              <p:nvPr/>
            </p:nvSpPr>
            <p:spPr>
              <a:xfrm>
                <a:off x="3967546" y="1027503"/>
                <a:ext cx="1496100" cy="7029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dk1"/>
                    </a:solidFill>
                    <a:latin typeface="Trebuchet MS"/>
                    <a:ea typeface="Trebuchet MS"/>
                    <a:cs typeface="Trebuchet MS"/>
                    <a:sym typeface="Trebuchet MS"/>
                  </a:rPr>
                  <a:t>Best Rate</a:t>
                </a:r>
                <a:endParaRPr sz="1300">
                  <a:solidFill>
                    <a:srgbClr val="FFFFFF"/>
                  </a:solidFill>
                  <a:latin typeface="Roboto"/>
                  <a:ea typeface="Roboto"/>
                  <a:cs typeface="Roboto"/>
                  <a:sym typeface="Roboto"/>
                </a:endParaRPr>
              </a:p>
            </p:txBody>
          </p:sp>
        </p:grpSp>
        <p:grpSp>
          <p:nvGrpSpPr>
            <p:cNvPr id="254" name="Google Shape;254;g38dba92c883_4_644"/>
            <p:cNvGrpSpPr/>
            <p:nvPr/>
          </p:nvGrpSpPr>
          <p:grpSpPr>
            <a:xfrm>
              <a:off x="6329784" y="1893618"/>
              <a:ext cx="2887928" cy="2887928"/>
              <a:chOff x="4562258" y="2045296"/>
              <a:chExt cx="2166000" cy="2166000"/>
            </a:xfrm>
          </p:grpSpPr>
          <p:sp>
            <p:nvSpPr>
              <p:cNvPr id="255" name="Google Shape;255;g38dba92c883_4_644"/>
              <p:cNvSpPr/>
              <p:nvPr/>
            </p:nvSpPr>
            <p:spPr>
              <a:xfrm>
                <a:off x="4562258" y="2045296"/>
                <a:ext cx="2166000" cy="2166000"/>
              </a:xfrm>
              <a:prstGeom prst="ellipse">
                <a:avLst/>
              </a:prstGeom>
              <a:solidFill>
                <a:srgbClr val="9FC5E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g38dba92c883_4_644"/>
              <p:cNvSpPr txBox="1"/>
              <p:nvPr/>
            </p:nvSpPr>
            <p:spPr>
              <a:xfrm>
                <a:off x="5055415" y="2735548"/>
                <a:ext cx="1496100" cy="702900"/>
              </a:xfrm>
              <a:prstGeom prst="rect">
                <a:avLst/>
              </a:prstGeom>
              <a:solidFill>
                <a:srgbClr val="9FC5E8"/>
              </a:solidFill>
              <a:ln>
                <a:noFill/>
              </a:ln>
            </p:spPr>
            <p:txBody>
              <a:bodyPr anchorCtr="0" anchor="ctr" bIns="121900" lIns="121900" spcFirstLastPara="1" rIns="121900" wrap="square" tIns="121900">
                <a:noAutofit/>
              </a:bodyPr>
              <a:lstStyle/>
              <a:p>
                <a:pPr indent="0" lvl="0" marL="0" rtl="0" algn="ctr">
                  <a:lnSpc>
                    <a:spcPct val="115000"/>
                  </a:lnSpc>
                  <a:spcBef>
                    <a:spcPts val="1200"/>
                  </a:spcBef>
                  <a:spcAft>
                    <a:spcPts val="0"/>
                  </a:spcAft>
                  <a:buClr>
                    <a:schemeClr val="dk1"/>
                  </a:buClr>
                  <a:buSzPts val="1700"/>
                  <a:buFont typeface="Arial"/>
                  <a:buNone/>
                </a:pPr>
                <a:r>
                  <a:rPr lang="en-US" sz="1700">
                    <a:solidFill>
                      <a:schemeClr val="dk1"/>
                    </a:solidFill>
                    <a:latin typeface="Trebuchet MS"/>
                    <a:ea typeface="Trebuchet MS"/>
                    <a:cs typeface="Trebuchet MS"/>
                    <a:sym typeface="Trebuchet MS"/>
                  </a:rPr>
                  <a:t> Flexible Loan</a:t>
                </a:r>
                <a:endParaRPr sz="1300">
                  <a:solidFill>
                    <a:srgbClr val="FFFFFF"/>
                  </a:solidFill>
                  <a:latin typeface="Roboto"/>
                  <a:ea typeface="Roboto"/>
                  <a:cs typeface="Roboto"/>
                  <a:sym typeface="Roboto"/>
                </a:endParaRPr>
              </a:p>
            </p:txBody>
          </p:sp>
        </p:grpSp>
        <p:grpSp>
          <p:nvGrpSpPr>
            <p:cNvPr id="257" name="Google Shape;257;g38dba92c883_4_644"/>
            <p:cNvGrpSpPr/>
            <p:nvPr/>
          </p:nvGrpSpPr>
          <p:grpSpPr>
            <a:xfrm>
              <a:off x="3441844" y="1799868"/>
              <a:ext cx="2887928" cy="2887928"/>
              <a:chOff x="2702876" y="2032864"/>
              <a:chExt cx="2166000" cy="2166000"/>
            </a:xfrm>
          </p:grpSpPr>
          <p:sp>
            <p:nvSpPr>
              <p:cNvPr id="258" name="Google Shape;258;g38dba92c883_4_644"/>
              <p:cNvSpPr/>
              <p:nvPr/>
            </p:nvSpPr>
            <p:spPr>
              <a:xfrm>
                <a:off x="2702876" y="2032864"/>
                <a:ext cx="2166000" cy="2166000"/>
              </a:xfrm>
              <a:prstGeom prst="ellipse">
                <a:avLst/>
              </a:prstGeom>
              <a:solidFill>
                <a:srgbClr val="9FC5E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9" name="Google Shape;259;g38dba92c883_4_644"/>
              <p:cNvSpPr txBox="1"/>
              <p:nvPr/>
            </p:nvSpPr>
            <p:spPr>
              <a:xfrm>
                <a:off x="2855281" y="2834728"/>
                <a:ext cx="1496100" cy="702900"/>
              </a:xfrm>
              <a:prstGeom prst="rect">
                <a:avLst/>
              </a:prstGeom>
              <a:solidFill>
                <a:srgbClr val="9FC5E8"/>
              </a:solidFill>
              <a:ln>
                <a:noFill/>
              </a:ln>
            </p:spPr>
            <p:txBody>
              <a:bodyPr anchorCtr="0" anchor="ctr" bIns="121900" lIns="121900" spcFirstLastPara="1" rIns="121900" wrap="square" tIns="121900">
                <a:noAutofit/>
              </a:bodyPr>
              <a:lstStyle/>
              <a:p>
                <a:pPr indent="0" lvl="0" marL="0" rtl="0" algn="ctr">
                  <a:lnSpc>
                    <a:spcPct val="115000"/>
                  </a:lnSpc>
                  <a:spcBef>
                    <a:spcPts val="1200"/>
                  </a:spcBef>
                  <a:spcAft>
                    <a:spcPts val="0"/>
                  </a:spcAft>
                  <a:buClr>
                    <a:schemeClr val="dk1"/>
                  </a:buClr>
                  <a:buSzPts val="1700"/>
                  <a:buFont typeface="Arial"/>
                  <a:buNone/>
                </a:pPr>
                <a:r>
                  <a:rPr lang="en-US" sz="1700">
                    <a:solidFill>
                      <a:schemeClr val="dk1"/>
                    </a:solidFill>
                    <a:latin typeface="Trebuchet MS"/>
                    <a:ea typeface="Trebuchet MS"/>
                    <a:cs typeface="Trebuchet MS"/>
                    <a:sym typeface="Trebuchet MS"/>
                  </a:rPr>
                  <a:t>Zero Risk to Credit Score</a:t>
                </a:r>
                <a:endParaRPr sz="1700">
                  <a:solidFill>
                    <a:schemeClr val="dk1"/>
                  </a:solidFill>
                  <a:latin typeface="Trebuchet MS"/>
                  <a:ea typeface="Trebuchet MS"/>
                  <a:cs typeface="Trebuchet MS"/>
                  <a:sym typeface="Trebuchet MS"/>
                </a:endParaRPr>
              </a:p>
              <a:p>
                <a:pPr indent="0" lvl="0" marL="0" rtl="0" algn="ctr">
                  <a:spcBef>
                    <a:spcPts val="0"/>
                  </a:spcBef>
                  <a:spcAft>
                    <a:spcPts val="0"/>
                  </a:spcAft>
                  <a:buNone/>
                </a:pPr>
                <a:r>
                  <a:t/>
                </a:r>
                <a:endParaRPr sz="1300">
                  <a:solidFill>
                    <a:srgbClr val="FFFFFF"/>
                  </a:solidFill>
                  <a:latin typeface="Roboto"/>
                  <a:ea typeface="Roboto"/>
                  <a:cs typeface="Roboto"/>
                  <a:sym typeface="Roboto"/>
                </a:endParaRPr>
              </a:p>
            </p:txBody>
          </p:sp>
        </p:grpSp>
        <p:grpSp>
          <p:nvGrpSpPr>
            <p:cNvPr id="260" name="Google Shape;260;g38dba92c883_4_644"/>
            <p:cNvGrpSpPr/>
            <p:nvPr/>
          </p:nvGrpSpPr>
          <p:grpSpPr>
            <a:xfrm>
              <a:off x="4815580" y="3440381"/>
              <a:ext cx="2887928" cy="2887928"/>
              <a:chOff x="3611776" y="414352"/>
              <a:chExt cx="2166000" cy="2166000"/>
            </a:xfrm>
          </p:grpSpPr>
          <p:sp>
            <p:nvSpPr>
              <p:cNvPr id="261" name="Google Shape;261;g38dba92c883_4_644"/>
              <p:cNvSpPr/>
              <p:nvPr/>
            </p:nvSpPr>
            <p:spPr>
              <a:xfrm>
                <a:off x="3611776" y="414352"/>
                <a:ext cx="2166000" cy="21660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g38dba92c883_4_644"/>
              <p:cNvSpPr txBox="1"/>
              <p:nvPr/>
            </p:nvSpPr>
            <p:spPr>
              <a:xfrm>
                <a:off x="3967546" y="1027503"/>
                <a:ext cx="1496100" cy="7029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dk1"/>
                    </a:solidFill>
                    <a:latin typeface="Trebuchet MS"/>
                    <a:ea typeface="Trebuchet MS"/>
                    <a:cs typeface="Trebuchet MS"/>
                    <a:sym typeface="Trebuchet MS"/>
                  </a:rPr>
                  <a:t>Fast, Simple, Online</a:t>
                </a:r>
                <a:endParaRPr sz="1300">
                  <a:solidFill>
                    <a:srgbClr val="FFFFFF"/>
                  </a:solidFill>
                  <a:latin typeface="Roboto"/>
                  <a:ea typeface="Roboto"/>
                  <a:cs typeface="Roboto"/>
                  <a:sym typeface="Roboto"/>
                </a:endParaRPr>
              </a:p>
            </p:txBody>
          </p:sp>
        </p:grpSp>
        <p:sp>
          <p:nvSpPr>
            <p:cNvPr id="263" name="Google Shape;263;g38dba92c883_4_644"/>
            <p:cNvSpPr/>
            <p:nvPr/>
          </p:nvSpPr>
          <p:spPr>
            <a:xfrm>
              <a:off x="5470102" y="2520375"/>
              <a:ext cx="1634400" cy="1634400"/>
            </a:xfrm>
            <a:prstGeom prst="ellipse">
              <a:avLst/>
            </a:prstGeom>
            <a:solidFill>
              <a:srgbClr val="4B7DB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t>Feeasy</a:t>
              </a:r>
              <a:endParaRPr b="1" sz="2000"/>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g38dba92c883_4_808"/>
          <p:cNvSpPr txBox="1"/>
          <p:nvPr>
            <p:ph type="title"/>
          </p:nvPr>
        </p:nvSpPr>
        <p:spPr>
          <a:xfrm>
            <a:off x="256850" y="287750"/>
            <a:ext cx="7416900" cy="7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500"/>
              <a:buFont typeface="Trebuchet MS"/>
              <a:buNone/>
            </a:pPr>
            <a:r>
              <a:rPr b="1" lang="en-US" sz="3000"/>
              <a:t>Marketing</a:t>
            </a:r>
            <a:endParaRPr b="1" sz="4100"/>
          </a:p>
        </p:txBody>
      </p:sp>
      <p:pic>
        <p:nvPicPr>
          <p:cNvPr id="270" name="Google Shape;270;g38dba92c883_4_808"/>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grpSp>
        <p:nvGrpSpPr>
          <p:cNvPr id="271" name="Google Shape;271;g38dba92c883_4_808"/>
          <p:cNvGrpSpPr/>
          <p:nvPr/>
        </p:nvGrpSpPr>
        <p:grpSpPr>
          <a:xfrm>
            <a:off x="99877" y="2926497"/>
            <a:ext cx="3244030" cy="1517203"/>
            <a:chOff x="518047" y="2265489"/>
            <a:chExt cx="2757591" cy="1289700"/>
          </a:xfrm>
        </p:grpSpPr>
        <p:sp>
          <p:nvSpPr>
            <p:cNvPr id="272" name="Google Shape;272;g38dba92c883_4_808"/>
            <p:cNvSpPr txBox="1"/>
            <p:nvPr/>
          </p:nvSpPr>
          <p:spPr>
            <a:xfrm>
              <a:off x="518047" y="2265489"/>
              <a:ext cx="2124000" cy="1289700"/>
            </a:xfrm>
            <a:prstGeom prst="rect">
              <a:avLst/>
            </a:prstGeom>
            <a:noFill/>
            <a:ln>
              <a:noFill/>
            </a:ln>
          </p:spPr>
          <p:txBody>
            <a:bodyPr anchorCtr="0" anchor="ctr" bIns="107550" lIns="107550" spcFirstLastPara="1" rIns="107550" wrap="square" tIns="107550">
              <a:noAutofit/>
            </a:bodyPr>
            <a:lstStyle/>
            <a:p>
              <a:pPr indent="0" lvl="0" marL="0" rtl="0" algn="r">
                <a:spcBef>
                  <a:spcPts val="0"/>
                </a:spcBef>
                <a:spcAft>
                  <a:spcPts val="0"/>
                </a:spcAft>
                <a:buNone/>
              </a:pPr>
              <a:r>
                <a:rPr b="1" lang="en-US" sz="1611">
                  <a:latin typeface="Trebuchet MS"/>
                  <a:ea typeface="Trebuchet MS"/>
                  <a:cs typeface="Trebuchet MS"/>
                  <a:sym typeface="Trebuchet MS"/>
                </a:rPr>
                <a:t>Contact Solar Vendors</a:t>
              </a:r>
              <a:endParaRPr b="1" sz="1611">
                <a:latin typeface="Trebuchet MS"/>
                <a:ea typeface="Trebuchet MS"/>
                <a:cs typeface="Trebuchet MS"/>
                <a:sym typeface="Trebuchet MS"/>
              </a:endParaRPr>
            </a:p>
            <a:p>
              <a:pPr indent="0" lvl="0" marL="0" rtl="0" algn="r">
                <a:spcBef>
                  <a:spcPts val="0"/>
                </a:spcBef>
                <a:spcAft>
                  <a:spcPts val="0"/>
                </a:spcAft>
                <a:buNone/>
              </a:pPr>
              <a:r>
                <a:t/>
              </a:r>
              <a:endParaRPr b="1" sz="1411">
                <a:latin typeface="Roboto"/>
                <a:ea typeface="Roboto"/>
                <a:cs typeface="Roboto"/>
                <a:sym typeface="Roboto"/>
              </a:endParaRPr>
            </a:p>
            <a:p>
              <a:pPr indent="0" lvl="0" marL="403405" rtl="0" algn="r">
                <a:spcBef>
                  <a:spcPts val="0"/>
                </a:spcBef>
                <a:spcAft>
                  <a:spcPts val="0"/>
                </a:spcAft>
                <a:buNone/>
              </a:pPr>
              <a:r>
                <a:rPr lang="en-US" sz="1411">
                  <a:latin typeface="Roboto"/>
                  <a:ea typeface="Roboto"/>
                  <a:cs typeface="Roboto"/>
                  <a:sym typeface="Roboto"/>
                </a:rPr>
                <a:t>Associations</a:t>
              </a:r>
              <a:endParaRPr sz="1411">
                <a:latin typeface="Roboto"/>
                <a:ea typeface="Roboto"/>
                <a:cs typeface="Roboto"/>
                <a:sym typeface="Roboto"/>
              </a:endParaRPr>
            </a:p>
            <a:p>
              <a:pPr indent="0" lvl="0" marL="403405" rtl="0" algn="r">
                <a:spcBef>
                  <a:spcPts val="0"/>
                </a:spcBef>
                <a:spcAft>
                  <a:spcPts val="0"/>
                </a:spcAft>
                <a:buNone/>
              </a:pPr>
              <a:r>
                <a:rPr lang="en-US" sz="1411">
                  <a:latin typeface="Roboto"/>
                  <a:ea typeface="Roboto"/>
                  <a:cs typeface="Roboto"/>
                  <a:sym typeface="Roboto"/>
                </a:rPr>
                <a:t>Vendors</a:t>
              </a:r>
              <a:endParaRPr sz="1411">
                <a:latin typeface="Roboto"/>
                <a:ea typeface="Roboto"/>
                <a:cs typeface="Roboto"/>
                <a:sym typeface="Roboto"/>
              </a:endParaRPr>
            </a:p>
          </p:txBody>
        </p:sp>
        <p:cxnSp>
          <p:nvCxnSpPr>
            <p:cNvPr id="273" name="Google Shape;273;g38dba92c883_4_808"/>
            <p:cNvCxnSpPr/>
            <p:nvPr/>
          </p:nvCxnSpPr>
          <p:spPr>
            <a:xfrm rot="10800000">
              <a:off x="2642038" y="2647950"/>
              <a:ext cx="633600" cy="0"/>
            </a:xfrm>
            <a:prstGeom prst="straightConnector1">
              <a:avLst/>
            </a:prstGeom>
            <a:noFill/>
            <a:ln cap="flat" cmpd="sng" w="9525">
              <a:solidFill>
                <a:srgbClr val="307AF3"/>
              </a:solidFill>
              <a:prstDash val="solid"/>
              <a:round/>
              <a:headEnd len="sm" w="sm" type="none"/>
              <a:tailEnd len="med" w="med" type="oval"/>
            </a:ln>
          </p:spPr>
        </p:cxnSp>
      </p:grpSp>
      <p:grpSp>
        <p:nvGrpSpPr>
          <p:cNvPr id="274" name="Google Shape;274;g38dba92c883_4_808"/>
          <p:cNvGrpSpPr/>
          <p:nvPr/>
        </p:nvGrpSpPr>
        <p:grpSpPr>
          <a:xfrm>
            <a:off x="5619300" y="1801996"/>
            <a:ext cx="4082019" cy="1517203"/>
            <a:chOff x="5209838" y="1309606"/>
            <a:chExt cx="3469924" cy="1289700"/>
          </a:xfrm>
        </p:grpSpPr>
        <p:sp>
          <p:nvSpPr>
            <p:cNvPr id="275" name="Google Shape;275;g38dba92c883_4_808"/>
            <p:cNvSpPr txBox="1"/>
            <p:nvPr/>
          </p:nvSpPr>
          <p:spPr>
            <a:xfrm>
              <a:off x="6555762" y="1309606"/>
              <a:ext cx="2124000" cy="1289700"/>
            </a:xfrm>
            <a:prstGeom prst="rect">
              <a:avLst/>
            </a:prstGeom>
            <a:noFill/>
            <a:ln>
              <a:noFill/>
            </a:ln>
          </p:spPr>
          <p:txBody>
            <a:bodyPr anchorCtr="0" anchor="ctr" bIns="107550" lIns="107550" spcFirstLastPara="1" rIns="107550" wrap="square" tIns="107550">
              <a:noAutofit/>
            </a:bodyPr>
            <a:lstStyle/>
            <a:p>
              <a:pPr indent="0" lvl="0" marL="0" rtl="0" algn="l">
                <a:spcBef>
                  <a:spcPts val="0"/>
                </a:spcBef>
                <a:spcAft>
                  <a:spcPts val="0"/>
                </a:spcAft>
                <a:buNone/>
              </a:pPr>
              <a:r>
                <a:rPr b="1" lang="en-US" sz="1611">
                  <a:latin typeface="Trebuchet MS"/>
                  <a:ea typeface="Trebuchet MS"/>
                  <a:cs typeface="Trebuchet MS"/>
                  <a:sym typeface="Trebuchet MS"/>
                </a:rPr>
                <a:t>Sales person</a:t>
              </a:r>
              <a:endParaRPr b="1" sz="1611">
                <a:latin typeface="Trebuchet MS"/>
                <a:ea typeface="Trebuchet MS"/>
                <a:cs typeface="Trebuchet MS"/>
                <a:sym typeface="Trebuchet MS"/>
              </a:endParaRPr>
            </a:p>
            <a:p>
              <a:pPr indent="0" lvl="0" marL="0" rtl="0" algn="l">
                <a:spcBef>
                  <a:spcPts val="0"/>
                </a:spcBef>
                <a:spcAft>
                  <a:spcPts val="0"/>
                </a:spcAft>
                <a:buNone/>
              </a:pPr>
              <a:r>
                <a:t/>
              </a:r>
              <a:endParaRPr b="1" sz="970">
                <a:latin typeface="Roboto"/>
                <a:ea typeface="Roboto"/>
                <a:cs typeface="Roboto"/>
                <a:sym typeface="Roboto"/>
              </a:endParaRPr>
            </a:p>
            <a:p>
              <a:pPr indent="0" lvl="0" marL="0" rtl="0" algn="l">
                <a:spcBef>
                  <a:spcPts val="0"/>
                </a:spcBef>
                <a:spcAft>
                  <a:spcPts val="1853"/>
                </a:spcAft>
                <a:buNone/>
              </a:pPr>
              <a:r>
                <a:rPr lang="en-US">
                  <a:latin typeface="Trebuchet MS"/>
                  <a:ea typeface="Trebuchet MS"/>
                  <a:cs typeface="Trebuchet MS"/>
                  <a:sym typeface="Trebuchet MS"/>
                </a:rPr>
                <a:t>Commission</a:t>
              </a:r>
              <a:r>
                <a:rPr lang="en-US">
                  <a:latin typeface="Trebuchet MS"/>
                  <a:ea typeface="Trebuchet MS"/>
                  <a:cs typeface="Trebuchet MS"/>
                  <a:sym typeface="Trebuchet MS"/>
                </a:rPr>
                <a:t> based s</a:t>
              </a:r>
              <a:r>
                <a:rPr lang="en-US">
                  <a:latin typeface="Trebuchet MS"/>
                  <a:ea typeface="Trebuchet MS"/>
                  <a:cs typeface="Trebuchet MS"/>
                  <a:sym typeface="Trebuchet MS"/>
                </a:rPr>
                <a:t>alary</a:t>
              </a:r>
              <a:r>
                <a:rPr lang="en-US">
                  <a:latin typeface="Trebuchet MS"/>
                  <a:ea typeface="Trebuchet MS"/>
                  <a:cs typeface="Trebuchet MS"/>
                  <a:sym typeface="Trebuchet MS"/>
                </a:rPr>
                <a:t> for loan </a:t>
              </a:r>
              <a:r>
                <a:rPr lang="en-US">
                  <a:latin typeface="Trebuchet MS"/>
                  <a:ea typeface="Trebuchet MS"/>
                  <a:cs typeface="Trebuchet MS"/>
                  <a:sym typeface="Trebuchet MS"/>
                </a:rPr>
                <a:t>originations</a:t>
              </a:r>
              <a:endParaRPr b="1">
                <a:latin typeface="Trebuchet MS"/>
                <a:ea typeface="Trebuchet MS"/>
                <a:cs typeface="Trebuchet MS"/>
                <a:sym typeface="Trebuchet MS"/>
              </a:endParaRPr>
            </a:p>
          </p:txBody>
        </p:sp>
        <p:cxnSp>
          <p:nvCxnSpPr>
            <p:cNvPr id="276" name="Google Shape;276;g38dba92c883_4_808"/>
            <p:cNvCxnSpPr/>
            <p:nvPr/>
          </p:nvCxnSpPr>
          <p:spPr>
            <a:xfrm>
              <a:off x="5209838" y="1705200"/>
              <a:ext cx="1286700" cy="0"/>
            </a:xfrm>
            <a:prstGeom prst="straightConnector1">
              <a:avLst/>
            </a:prstGeom>
            <a:noFill/>
            <a:ln cap="flat" cmpd="sng" w="9525">
              <a:solidFill>
                <a:srgbClr val="0942A1"/>
              </a:solidFill>
              <a:prstDash val="solid"/>
              <a:round/>
              <a:headEnd len="sm" w="sm" type="none"/>
              <a:tailEnd len="med" w="med" type="oval"/>
            </a:ln>
          </p:spPr>
        </p:cxnSp>
      </p:grpSp>
      <p:grpSp>
        <p:nvGrpSpPr>
          <p:cNvPr id="277" name="Google Shape;277;g38dba92c883_4_808"/>
          <p:cNvGrpSpPr/>
          <p:nvPr/>
        </p:nvGrpSpPr>
        <p:grpSpPr>
          <a:xfrm>
            <a:off x="5619300" y="4060408"/>
            <a:ext cx="4012344" cy="1517203"/>
            <a:chOff x="5209838" y="3229371"/>
            <a:chExt cx="3410697" cy="1289700"/>
          </a:xfrm>
        </p:grpSpPr>
        <p:sp>
          <p:nvSpPr>
            <p:cNvPr id="278" name="Google Shape;278;g38dba92c883_4_808"/>
            <p:cNvSpPr txBox="1"/>
            <p:nvPr/>
          </p:nvSpPr>
          <p:spPr>
            <a:xfrm>
              <a:off x="6496534" y="3229371"/>
              <a:ext cx="2124000" cy="1289700"/>
            </a:xfrm>
            <a:prstGeom prst="rect">
              <a:avLst/>
            </a:prstGeom>
            <a:noFill/>
            <a:ln>
              <a:noFill/>
            </a:ln>
          </p:spPr>
          <p:txBody>
            <a:bodyPr anchorCtr="0" anchor="ctr" bIns="107550" lIns="107550" spcFirstLastPara="1" rIns="107550" wrap="square" tIns="107550">
              <a:noAutofit/>
            </a:bodyPr>
            <a:lstStyle/>
            <a:p>
              <a:pPr indent="0" lvl="0" marL="0" rtl="0" algn="l">
                <a:spcBef>
                  <a:spcPts val="0"/>
                </a:spcBef>
                <a:spcAft>
                  <a:spcPts val="0"/>
                </a:spcAft>
                <a:buNone/>
              </a:pPr>
              <a:r>
                <a:rPr b="1" lang="en-US" sz="1611">
                  <a:latin typeface="Trebuchet MS"/>
                  <a:ea typeface="Trebuchet MS"/>
                  <a:cs typeface="Trebuchet MS"/>
                  <a:sym typeface="Trebuchet MS"/>
                </a:rPr>
                <a:t>Build relationships</a:t>
              </a:r>
              <a:endParaRPr b="1" sz="1611">
                <a:latin typeface="Trebuchet MS"/>
                <a:ea typeface="Trebuchet MS"/>
                <a:cs typeface="Trebuchet MS"/>
                <a:sym typeface="Trebuchet MS"/>
              </a:endParaRPr>
            </a:p>
            <a:p>
              <a:pPr indent="0" lvl="0" marL="0" rtl="0" algn="l">
                <a:spcBef>
                  <a:spcPts val="0"/>
                </a:spcBef>
                <a:spcAft>
                  <a:spcPts val="0"/>
                </a:spcAft>
                <a:buNone/>
              </a:pPr>
              <a:r>
                <a:t/>
              </a:r>
              <a:endParaRPr b="1" sz="970">
                <a:latin typeface="Roboto"/>
                <a:ea typeface="Roboto"/>
                <a:cs typeface="Roboto"/>
                <a:sym typeface="Roboto"/>
              </a:endParaRPr>
            </a:p>
            <a:p>
              <a:pPr indent="0" lvl="0" marL="0" rtl="0" algn="l">
                <a:spcBef>
                  <a:spcPts val="0"/>
                </a:spcBef>
                <a:spcAft>
                  <a:spcPts val="1853"/>
                </a:spcAft>
                <a:buNone/>
              </a:pPr>
              <a:r>
                <a:rPr lang="en-US">
                  <a:latin typeface="Trebuchet MS"/>
                  <a:ea typeface="Trebuchet MS"/>
                  <a:cs typeface="Trebuchet MS"/>
                  <a:sym typeface="Trebuchet MS"/>
                </a:rPr>
                <a:t>Partner with Associations and Vendors</a:t>
              </a:r>
              <a:endParaRPr>
                <a:latin typeface="Trebuchet MS"/>
                <a:ea typeface="Trebuchet MS"/>
                <a:cs typeface="Trebuchet MS"/>
                <a:sym typeface="Trebuchet MS"/>
              </a:endParaRPr>
            </a:p>
          </p:txBody>
        </p:sp>
        <p:cxnSp>
          <p:nvCxnSpPr>
            <p:cNvPr id="279" name="Google Shape;279;g38dba92c883_4_808"/>
            <p:cNvCxnSpPr/>
            <p:nvPr/>
          </p:nvCxnSpPr>
          <p:spPr>
            <a:xfrm>
              <a:off x="5209838" y="3648300"/>
              <a:ext cx="1286700" cy="0"/>
            </a:xfrm>
            <a:prstGeom prst="straightConnector1">
              <a:avLst/>
            </a:prstGeom>
            <a:noFill/>
            <a:ln cap="flat" cmpd="sng" w="9525">
              <a:solidFill>
                <a:srgbClr val="0D5CDF"/>
              </a:solidFill>
              <a:prstDash val="solid"/>
              <a:round/>
              <a:headEnd len="sm" w="sm" type="none"/>
              <a:tailEnd len="med" w="med" type="oval"/>
            </a:ln>
          </p:spPr>
        </p:cxnSp>
      </p:grpSp>
      <p:grpSp>
        <p:nvGrpSpPr>
          <p:cNvPr id="280" name="Google Shape;280;g38dba92c883_4_808"/>
          <p:cNvGrpSpPr/>
          <p:nvPr/>
        </p:nvGrpSpPr>
        <p:grpSpPr>
          <a:xfrm>
            <a:off x="2622274" y="1118343"/>
            <a:ext cx="4487771" cy="4459258"/>
            <a:chOff x="2662213" y="676344"/>
            <a:chExt cx="3814835" cy="3790597"/>
          </a:xfrm>
        </p:grpSpPr>
        <p:sp>
          <p:nvSpPr>
            <p:cNvPr id="281" name="Google Shape;281;g38dba92c883_4_808"/>
            <p:cNvSpPr/>
            <p:nvPr/>
          </p:nvSpPr>
          <p:spPr>
            <a:xfrm rot="3600185">
              <a:off x="3169983" y="1184511"/>
              <a:ext cx="2774659" cy="2774659"/>
            </a:xfrm>
            <a:prstGeom prst="blockArc">
              <a:avLst>
                <a:gd fmla="val 12622480" name="adj1"/>
                <a:gd fmla="val 19781569" name="adj2"/>
                <a:gd fmla="val 20773" name="adj3"/>
              </a:avLst>
            </a:prstGeom>
            <a:solidFill>
              <a:srgbClr val="0942A1"/>
            </a:solidFill>
            <a:ln>
              <a:noFill/>
            </a:ln>
          </p:spPr>
          <p:txBody>
            <a:bodyPr anchorCtr="0" anchor="ctr" bIns="107550" lIns="107550" spcFirstLastPara="1" rIns="107550" wrap="square" tIns="107550">
              <a:noAutofit/>
            </a:bodyPr>
            <a:lstStyle/>
            <a:p>
              <a:pPr indent="0" lvl="0" marL="0" rtl="0" algn="l">
                <a:spcBef>
                  <a:spcPts val="0"/>
                </a:spcBef>
                <a:spcAft>
                  <a:spcPts val="0"/>
                </a:spcAft>
                <a:buNone/>
              </a:pPr>
              <a:r>
                <a:t/>
              </a:r>
              <a:endParaRPr/>
            </a:p>
          </p:txBody>
        </p:sp>
        <p:sp>
          <p:nvSpPr>
            <p:cNvPr id="282" name="Google Shape;282;g38dba92c883_4_808"/>
            <p:cNvSpPr/>
            <p:nvPr/>
          </p:nvSpPr>
          <p:spPr>
            <a:xfrm rot="10800000">
              <a:off x="3183490" y="1163229"/>
              <a:ext cx="2774700" cy="2774700"/>
            </a:xfrm>
            <a:prstGeom prst="blockArc">
              <a:avLst>
                <a:gd fmla="val 12622480" name="adj1"/>
                <a:gd fmla="val 19662822" name="adj2"/>
                <a:gd fmla="val 20729" name="adj3"/>
              </a:avLst>
            </a:prstGeom>
            <a:solidFill>
              <a:srgbClr val="0D5CDF"/>
            </a:solidFill>
            <a:ln>
              <a:noFill/>
            </a:ln>
          </p:spPr>
          <p:txBody>
            <a:bodyPr anchorCtr="0" anchor="ctr" bIns="107550" lIns="107550" spcFirstLastPara="1" rIns="107550" wrap="square" tIns="107550">
              <a:noAutofit/>
            </a:bodyPr>
            <a:lstStyle/>
            <a:p>
              <a:pPr indent="0" lvl="0" marL="0" rtl="0" algn="l">
                <a:spcBef>
                  <a:spcPts val="0"/>
                </a:spcBef>
                <a:spcAft>
                  <a:spcPts val="0"/>
                </a:spcAft>
                <a:buNone/>
              </a:pPr>
              <a:r>
                <a:t/>
              </a:r>
              <a:endParaRPr/>
            </a:p>
          </p:txBody>
        </p:sp>
        <p:sp>
          <p:nvSpPr>
            <p:cNvPr id="283" name="Google Shape;283;g38dba92c883_4_808"/>
            <p:cNvSpPr/>
            <p:nvPr/>
          </p:nvSpPr>
          <p:spPr>
            <a:xfrm rot="-3600185">
              <a:off x="3194618" y="1184114"/>
              <a:ext cx="2774659" cy="2774659"/>
            </a:xfrm>
            <a:prstGeom prst="blockArc">
              <a:avLst>
                <a:gd fmla="val 12622480" name="adj1"/>
                <a:gd fmla="val 19703271" name="adj2"/>
                <a:gd fmla="val 20851" name="adj3"/>
              </a:avLst>
            </a:prstGeom>
            <a:solidFill>
              <a:srgbClr val="307AF3"/>
            </a:solidFill>
            <a:ln>
              <a:noFill/>
            </a:ln>
          </p:spPr>
          <p:txBody>
            <a:bodyPr anchorCtr="0" anchor="ctr" bIns="107550" lIns="107550" spcFirstLastPara="1" rIns="107550" wrap="square" tIns="107550">
              <a:noAutofit/>
            </a:bodyPr>
            <a:lstStyle/>
            <a:p>
              <a:pPr indent="0" lvl="0" marL="0" rtl="0" algn="l">
                <a:spcBef>
                  <a:spcPts val="0"/>
                </a:spcBef>
                <a:spcAft>
                  <a:spcPts val="0"/>
                </a:spcAft>
                <a:buNone/>
              </a:pPr>
              <a:r>
                <a:t/>
              </a:r>
              <a:endParaRPr/>
            </a:p>
          </p:txBody>
        </p:sp>
        <p:grpSp>
          <p:nvGrpSpPr>
            <p:cNvPr id="284" name="Google Shape;284;g38dba92c883_4_808"/>
            <p:cNvGrpSpPr/>
            <p:nvPr/>
          </p:nvGrpSpPr>
          <p:grpSpPr>
            <a:xfrm rot="-7200165">
              <a:off x="3337679" y="2826785"/>
              <a:ext cx="585011" cy="585536"/>
              <a:chOff x="1967628" y="812211"/>
              <a:chExt cx="588000" cy="588000"/>
            </a:xfrm>
          </p:grpSpPr>
          <p:sp>
            <p:nvSpPr>
              <p:cNvPr id="285" name="Google Shape;285;g38dba92c883_4_808"/>
              <p:cNvSpPr/>
              <p:nvPr/>
            </p:nvSpPr>
            <p:spPr>
              <a:xfrm rot="39023">
                <a:off x="1970909" y="815492"/>
                <a:ext cx="581437" cy="581437"/>
              </a:xfrm>
              <a:prstGeom prst="pie">
                <a:avLst>
                  <a:gd fmla="val 6190354" name="adj1"/>
                  <a:gd fmla="val 14996165" name="adj2"/>
                </a:avLst>
              </a:prstGeom>
              <a:solidFill>
                <a:srgbClr val="307AF3"/>
              </a:solidFill>
              <a:ln>
                <a:noFill/>
              </a:ln>
              <a:effectLst>
                <a:outerShdw blurRad="168086" rotWithShape="0" algn="bl">
                  <a:srgbClr val="000000">
                    <a:alpha val="43000"/>
                  </a:srgbClr>
                </a:outerShdw>
              </a:effectLst>
            </p:spPr>
            <p:txBody>
              <a:bodyPr anchorCtr="0" anchor="ctr" bIns="107550" lIns="107550" spcFirstLastPara="1" rIns="107550" wrap="square" tIns="107550">
                <a:noAutofit/>
              </a:bodyPr>
              <a:lstStyle/>
              <a:p>
                <a:pPr indent="0" lvl="0" marL="0" rtl="0" algn="l">
                  <a:spcBef>
                    <a:spcPts val="0"/>
                  </a:spcBef>
                  <a:spcAft>
                    <a:spcPts val="0"/>
                  </a:spcAft>
                  <a:buNone/>
                </a:pPr>
                <a:r>
                  <a:t/>
                </a:r>
                <a:endParaRPr/>
              </a:p>
            </p:txBody>
          </p:sp>
          <p:sp>
            <p:nvSpPr>
              <p:cNvPr id="286" name="Google Shape;286;g38dba92c883_4_808"/>
              <p:cNvSpPr/>
              <p:nvPr/>
            </p:nvSpPr>
            <p:spPr>
              <a:xfrm rot="10800000">
                <a:off x="1970875" y="815525"/>
                <a:ext cx="581400" cy="581400"/>
              </a:xfrm>
              <a:prstGeom prst="pie">
                <a:avLst>
                  <a:gd fmla="val 4028252" name="adj1"/>
                  <a:gd fmla="val 17183677" name="adj2"/>
                </a:avLst>
              </a:prstGeom>
              <a:solidFill>
                <a:srgbClr val="307AF3"/>
              </a:solidFill>
              <a:ln>
                <a:noFill/>
              </a:ln>
            </p:spPr>
            <p:txBody>
              <a:bodyPr anchorCtr="0" anchor="ctr" bIns="107550" lIns="107550" spcFirstLastPara="1" rIns="107550" wrap="square" tIns="107550">
                <a:noAutofit/>
              </a:bodyPr>
              <a:lstStyle/>
              <a:p>
                <a:pPr indent="0" lvl="0" marL="0" rtl="0" algn="l">
                  <a:spcBef>
                    <a:spcPts val="0"/>
                  </a:spcBef>
                  <a:spcAft>
                    <a:spcPts val="0"/>
                  </a:spcAft>
                  <a:buNone/>
                </a:pPr>
                <a:r>
                  <a:t/>
                </a:r>
                <a:endParaRPr/>
              </a:p>
            </p:txBody>
          </p:sp>
        </p:grpSp>
        <p:grpSp>
          <p:nvGrpSpPr>
            <p:cNvPr id="287" name="Google Shape;287;g38dba92c883_4_808"/>
            <p:cNvGrpSpPr/>
            <p:nvPr/>
          </p:nvGrpSpPr>
          <p:grpSpPr>
            <a:xfrm>
              <a:off x="4264097" y="1180331"/>
              <a:ext cx="585001" cy="585530"/>
              <a:chOff x="1970048" y="811613"/>
              <a:chExt cx="588000" cy="588000"/>
            </a:xfrm>
          </p:grpSpPr>
          <p:sp>
            <p:nvSpPr>
              <p:cNvPr id="288" name="Google Shape;288;g38dba92c883_4_808"/>
              <p:cNvSpPr/>
              <p:nvPr/>
            </p:nvSpPr>
            <p:spPr>
              <a:xfrm rot="39023">
                <a:off x="1973329" y="814894"/>
                <a:ext cx="581437" cy="581437"/>
              </a:xfrm>
              <a:prstGeom prst="pie">
                <a:avLst>
                  <a:gd fmla="val 6190354" name="adj1"/>
                  <a:gd fmla="val 14996165" name="adj2"/>
                </a:avLst>
              </a:prstGeom>
              <a:solidFill>
                <a:srgbClr val="0942A1"/>
              </a:solidFill>
              <a:ln>
                <a:noFill/>
              </a:ln>
              <a:effectLst>
                <a:outerShdw blurRad="168086" rotWithShape="0" algn="bl">
                  <a:srgbClr val="000000">
                    <a:alpha val="43000"/>
                  </a:srgbClr>
                </a:outerShdw>
              </a:effectLst>
            </p:spPr>
            <p:txBody>
              <a:bodyPr anchorCtr="0" anchor="ctr" bIns="107550" lIns="107550" spcFirstLastPara="1" rIns="107550" wrap="square" tIns="107550">
                <a:noAutofit/>
              </a:bodyPr>
              <a:lstStyle/>
              <a:p>
                <a:pPr indent="0" lvl="0" marL="0" rtl="0" algn="l">
                  <a:spcBef>
                    <a:spcPts val="0"/>
                  </a:spcBef>
                  <a:spcAft>
                    <a:spcPts val="0"/>
                  </a:spcAft>
                  <a:buNone/>
                </a:pPr>
                <a:r>
                  <a:t/>
                </a:r>
                <a:endParaRPr/>
              </a:p>
            </p:txBody>
          </p:sp>
          <p:sp>
            <p:nvSpPr>
              <p:cNvPr id="289" name="Google Shape;289;g38dba92c883_4_808"/>
              <p:cNvSpPr/>
              <p:nvPr/>
            </p:nvSpPr>
            <p:spPr>
              <a:xfrm rot="10800000">
                <a:off x="1973295" y="814927"/>
                <a:ext cx="581400" cy="581400"/>
              </a:xfrm>
              <a:prstGeom prst="pie">
                <a:avLst>
                  <a:gd fmla="val 4028252" name="adj1"/>
                  <a:gd fmla="val 17183677" name="adj2"/>
                </a:avLst>
              </a:prstGeom>
              <a:solidFill>
                <a:srgbClr val="0942A1"/>
              </a:solidFill>
              <a:ln>
                <a:noFill/>
              </a:ln>
            </p:spPr>
            <p:txBody>
              <a:bodyPr anchorCtr="0" anchor="ctr" bIns="107550" lIns="107550" spcFirstLastPara="1" rIns="107550" wrap="square" tIns="107550">
                <a:noAutofit/>
              </a:bodyPr>
              <a:lstStyle/>
              <a:p>
                <a:pPr indent="0" lvl="0" marL="0" rtl="0" algn="l">
                  <a:spcBef>
                    <a:spcPts val="0"/>
                  </a:spcBef>
                  <a:spcAft>
                    <a:spcPts val="0"/>
                  </a:spcAft>
                  <a:buNone/>
                </a:pPr>
                <a:r>
                  <a:t/>
                </a:r>
                <a:endParaRPr/>
              </a:p>
            </p:txBody>
          </p:sp>
        </p:grpSp>
        <p:grpSp>
          <p:nvGrpSpPr>
            <p:cNvPr id="290" name="Google Shape;290;g38dba92c883_4_808"/>
            <p:cNvGrpSpPr/>
            <p:nvPr/>
          </p:nvGrpSpPr>
          <p:grpSpPr>
            <a:xfrm rot="7200165">
              <a:off x="5229930" y="2804716"/>
              <a:ext cx="585011" cy="585536"/>
              <a:chOff x="1977085" y="811649"/>
              <a:chExt cx="588000" cy="588000"/>
            </a:xfrm>
          </p:grpSpPr>
          <p:sp>
            <p:nvSpPr>
              <p:cNvPr id="291" name="Google Shape;291;g38dba92c883_4_808"/>
              <p:cNvSpPr/>
              <p:nvPr/>
            </p:nvSpPr>
            <p:spPr>
              <a:xfrm rot="39023">
                <a:off x="1980366" y="814930"/>
                <a:ext cx="581437" cy="581437"/>
              </a:xfrm>
              <a:prstGeom prst="pie">
                <a:avLst>
                  <a:gd fmla="val 6190354" name="adj1"/>
                  <a:gd fmla="val 14996165" name="adj2"/>
                </a:avLst>
              </a:prstGeom>
              <a:solidFill>
                <a:srgbClr val="0D5CDF"/>
              </a:solidFill>
              <a:ln>
                <a:noFill/>
              </a:ln>
              <a:effectLst>
                <a:outerShdw blurRad="168086" rotWithShape="0" algn="bl">
                  <a:srgbClr val="000000">
                    <a:alpha val="43000"/>
                  </a:srgbClr>
                </a:outerShdw>
              </a:effectLst>
            </p:spPr>
            <p:txBody>
              <a:bodyPr anchorCtr="0" anchor="ctr" bIns="107550" lIns="107550" spcFirstLastPara="1" rIns="107550" wrap="square" tIns="107550">
                <a:noAutofit/>
              </a:bodyPr>
              <a:lstStyle/>
              <a:p>
                <a:pPr indent="0" lvl="0" marL="0" rtl="0" algn="l">
                  <a:spcBef>
                    <a:spcPts val="0"/>
                  </a:spcBef>
                  <a:spcAft>
                    <a:spcPts val="0"/>
                  </a:spcAft>
                  <a:buNone/>
                </a:pPr>
                <a:r>
                  <a:t/>
                </a:r>
                <a:endParaRPr/>
              </a:p>
            </p:txBody>
          </p:sp>
          <p:sp>
            <p:nvSpPr>
              <p:cNvPr id="292" name="Google Shape;292;g38dba92c883_4_808"/>
              <p:cNvSpPr/>
              <p:nvPr/>
            </p:nvSpPr>
            <p:spPr>
              <a:xfrm rot="10800000">
                <a:off x="1980332" y="814963"/>
                <a:ext cx="581400" cy="581400"/>
              </a:xfrm>
              <a:prstGeom prst="pie">
                <a:avLst>
                  <a:gd fmla="val 4028252" name="adj1"/>
                  <a:gd fmla="val 17183677" name="adj2"/>
                </a:avLst>
              </a:prstGeom>
              <a:solidFill>
                <a:srgbClr val="0D5CDF"/>
              </a:solidFill>
              <a:ln>
                <a:noFill/>
              </a:ln>
            </p:spPr>
            <p:txBody>
              <a:bodyPr anchorCtr="0" anchor="ctr" bIns="107550" lIns="107550" spcFirstLastPara="1" rIns="107550" wrap="square" tIns="107550">
                <a:noAutofit/>
              </a:bodyPr>
              <a:lstStyle/>
              <a:p>
                <a:pPr indent="0" lvl="0" marL="0" rtl="0" algn="l">
                  <a:spcBef>
                    <a:spcPts val="0"/>
                  </a:spcBef>
                  <a:spcAft>
                    <a:spcPts val="0"/>
                  </a:spcAft>
                  <a:buNone/>
                </a:pPr>
                <a:r>
                  <a:t/>
                </a:r>
                <a:endParaRPr/>
              </a:p>
            </p:txBody>
          </p:sp>
        </p:grpSp>
        <p:sp>
          <p:nvSpPr>
            <p:cNvPr id="293" name="Google Shape;293;g38dba92c883_4_808"/>
            <p:cNvSpPr txBox="1"/>
            <p:nvPr/>
          </p:nvSpPr>
          <p:spPr>
            <a:xfrm>
              <a:off x="4334550" y="1255312"/>
              <a:ext cx="509100" cy="267000"/>
            </a:xfrm>
            <a:prstGeom prst="rect">
              <a:avLst/>
            </a:prstGeom>
            <a:noFill/>
            <a:ln>
              <a:noFill/>
            </a:ln>
          </p:spPr>
          <p:txBody>
            <a:bodyPr anchorCtr="0" anchor="t" bIns="107550" lIns="107550" spcFirstLastPara="1" rIns="107550" wrap="square" tIns="107550">
              <a:noAutofit/>
            </a:bodyPr>
            <a:lstStyle/>
            <a:p>
              <a:pPr indent="0" lvl="0" marL="0" rtl="0" algn="ctr">
                <a:spcBef>
                  <a:spcPts val="0"/>
                </a:spcBef>
                <a:spcAft>
                  <a:spcPts val="0"/>
                </a:spcAft>
                <a:buNone/>
              </a:pPr>
              <a:r>
                <a:rPr b="1" lang="en-US" sz="1852">
                  <a:solidFill>
                    <a:srgbClr val="FFFFFF"/>
                  </a:solidFill>
                  <a:latin typeface="Roboto"/>
                  <a:ea typeface="Roboto"/>
                  <a:cs typeface="Roboto"/>
                  <a:sym typeface="Roboto"/>
                </a:rPr>
                <a:t>03 </a:t>
              </a:r>
              <a:endParaRPr b="1" sz="1852">
                <a:solidFill>
                  <a:srgbClr val="FFFFFF"/>
                </a:solidFill>
                <a:latin typeface="Roboto"/>
                <a:ea typeface="Roboto"/>
                <a:cs typeface="Roboto"/>
                <a:sym typeface="Roboto"/>
              </a:endParaRPr>
            </a:p>
          </p:txBody>
        </p:sp>
        <p:sp>
          <p:nvSpPr>
            <p:cNvPr id="294" name="Google Shape;294;g38dba92c883_4_808"/>
            <p:cNvSpPr txBox="1"/>
            <p:nvPr/>
          </p:nvSpPr>
          <p:spPr>
            <a:xfrm>
              <a:off x="3375648" y="2887440"/>
              <a:ext cx="509100" cy="267000"/>
            </a:xfrm>
            <a:prstGeom prst="rect">
              <a:avLst/>
            </a:prstGeom>
            <a:noFill/>
            <a:ln>
              <a:noFill/>
            </a:ln>
          </p:spPr>
          <p:txBody>
            <a:bodyPr anchorCtr="0" anchor="t" bIns="107550" lIns="107550" spcFirstLastPara="1" rIns="107550" wrap="square" tIns="107550">
              <a:noAutofit/>
            </a:bodyPr>
            <a:lstStyle/>
            <a:p>
              <a:pPr indent="0" lvl="0" marL="0" rtl="0" algn="ctr">
                <a:spcBef>
                  <a:spcPts val="0"/>
                </a:spcBef>
                <a:spcAft>
                  <a:spcPts val="0"/>
                </a:spcAft>
                <a:buNone/>
              </a:pPr>
              <a:r>
                <a:rPr b="1" lang="en-US" sz="1852">
                  <a:solidFill>
                    <a:srgbClr val="FFFFFF"/>
                  </a:solidFill>
                  <a:latin typeface="Roboto"/>
                  <a:ea typeface="Roboto"/>
                  <a:cs typeface="Roboto"/>
                  <a:sym typeface="Roboto"/>
                </a:rPr>
                <a:t>01 </a:t>
              </a:r>
              <a:endParaRPr b="1" sz="1852">
                <a:solidFill>
                  <a:srgbClr val="FFFFFF"/>
                </a:solidFill>
                <a:latin typeface="Roboto"/>
                <a:ea typeface="Roboto"/>
                <a:cs typeface="Roboto"/>
                <a:sym typeface="Roboto"/>
              </a:endParaRPr>
            </a:p>
          </p:txBody>
        </p:sp>
        <p:sp>
          <p:nvSpPr>
            <p:cNvPr id="295" name="Google Shape;295;g38dba92c883_4_808"/>
            <p:cNvSpPr txBox="1"/>
            <p:nvPr/>
          </p:nvSpPr>
          <p:spPr>
            <a:xfrm>
              <a:off x="5281877" y="2857865"/>
              <a:ext cx="509100" cy="267000"/>
            </a:xfrm>
            <a:prstGeom prst="rect">
              <a:avLst/>
            </a:prstGeom>
            <a:noFill/>
            <a:ln>
              <a:noFill/>
            </a:ln>
          </p:spPr>
          <p:txBody>
            <a:bodyPr anchorCtr="0" anchor="t" bIns="107550" lIns="107550" spcFirstLastPara="1" rIns="107550" wrap="square" tIns="107550">
              <a:noAutofit/>
            </a:bodyPr>
            <a:lstStyle/>
            <a:p>
              <a:pPr indent="0" lvl="0" marL="0" rtl="0" algn="ctr">
                <a:spcBef>
                  <a:spcPts val="0"/>
                </a:spcBef>
                <a:spcAft>
                  <a:spcPts val="0"/>
                </a:spcAft>
                <a:buNone/>
              </a:pPr>
              <a:r>
                <a:rPr b="1" lang="en-US" sz="1852">
                  <a:solidFill>
                    <a:srgbClr val="FFFFFF"/>
                  </a:solidFill>
                  <a:latin typeface="Roboto"/>
                  <a:ea typeface="Roboto"/>
                  <a:cs typeface="Roboto"/>
                  <a:sym typeface="Roboto"/>
                </a:rPr>
                <a:t>02 </a:t>
              </a:r>
              <a:endParaRPr b="1" sz="1852">
                <a:solidFill>
                  <a:srgbClr val="FFFFFF"/>
                </a:solidFill>
                <a:latin typeface="Roboto"/>
                <a:ea typeface="Roboto"/>
                <a:cs typeface="Roboto"/>
                <a:sym typeface="Roboto"/>
              </a:endParaRPr>
            </a:p>
          </p:txBody>
        </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sp>
        <p:nvSpPr>
          <p:cNvPr id="301" name="Google Shape;301;g38dba92c883_4_1014"/>
          <p:cNvSpPr txBox="1"/>
          <p:nvPr>
            <p:ph type="title"/>
          </p:nvPr>
        </p:nvSpPr>
        <p:spPr>
          <a:xfrm>
            <a:off x="298225" y="498000"/>
            <a:ext cx="7416900" cy="7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500"/>
              <a:buFont typeface="Trebuchet MS"/>
              <a:buNone/>
            </a:pPr>
            <a:r>
              <a:rPr b="1" lang="en-US" sz="3000"/>
              <a:t>Customers Journey </a:t>
            </a:r>
            <a:endParaRPr b="1" sz="4100"/>
          </a:p>
        </p:txBody>
      </p:sp>
      <p:pic>
        <p:nvPicPr>
          <p:cNvPr id="302" name="Google Shape;302;g38dba92c883_4_1014"/>
          <p:cNvPicPr preferRelativeResize="0"/>
          <p:nvPr/>
        </p:nvPicPr>
        <p:blipFill rotWithShape="1">
          <a:blip r:embed="rId3">
            <a:alphaModFix/>
          </a:blip>
          <a:srcRect b="0" l="0" r="0" t="0"/>
          <a:stretch/>
        </p:blipFill>
        <p:spPr>
          <a:xfrm>
            <a:off x="10535275" y="6513125"/>
            <a:ext cx="1656725" cy="344875"/>
          </a:xfrm>
          <a:prstGeom prst="rect">
            <a:avLst/>
          </a:prstGeom>
          <a:noFill/>
          <a:ln>
            <a:noFill/>
          </a:ln>
        </p:spPr>
      </p:pic>
      <p:grpSp>
        <p:nvGrpSpPr>
          <p:cNvPr id="303" name="Google Shape;303;g38dba92c883_4_1014"/>
          <p:cNvGrpSpPr/>
          <p:nvPr/>
        </p:nvGrpSpPr>
        <p:grpSpPr>
          <a:xfrm>
            <a:off x="4915779" y="1806072"/>
            <a:ext cx="3403289" cy="2314072"/>
            <a:chOff x="4526677" y="1857798"/>
            <a:chExt cx="2281025" cy="1728855"/>
          </a:xfrm>
        </p:grpSpPr>
        <p:sp>
          <p:nvSpPr>
            <p:cNvPr id="304" name="Google Shape;304;g38dba92c883_4_1014"/>
            <p:cNvSpPr/>
            <p:nvPr/>
          </p:nvSpPr>
          <p:spPr>
            <a:xfrm>
              <a:off x="4849302" y="3079475"/>
              <a:ext cx="1958400" cy="133500"/>
            </a:xfrm>
            <a:prstGeom prst="rect">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05" name="Google Shape;305;g38dba92c883_4_1014"/>
            <p:cNvGrpSpPr/>
            <p:nvPr/>
          </p:nvGrpSpPr>
          <p:grpSpPr>
            <a:xfrm>
              <a:off x="4526677" y="1857798"/>
              <a:ext cx="2253600" cy="1728855"/>
              <a:chOff x="4526677" y="1857798"/>
              <a:chExt cx="2253600" cy="1728855"/>
            </a:xfrm>
          </p:grpSpPr>
          <p:grpSp>
            <p:nvGrpSpPr>
              <p:cNvPr id="306" name="Google Shape;306;g38dba92c883_4_1014"/>
              <p:cNvGrpSpPr/>
              <p:nvPr/>
            </p:nvGrpSpPr>
            <p:grpSpPr>
              <a:xfrm>
                <a:off x="4808316" y="2800065"/>
                <a:ext cx="92400" cy="411825"/>
                <a:chOff x="845575" y="2563700"/>
                <a:chExt cx="92400" cy="411825"/>
              </a:xfrm>
            </p:grpSpPr>
            <p:cxnSp>
              <p:nvCxnSpPr>
                <p:cNvPr id="307" name="Google Shape;307;g38dba92c883_4_101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08" name="Google Shape;308;g38dba92c883_4_1014"/>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9" name="Google Shape;309;g38dba92c883_4_1014"/>
              <p:cNvSpPr txBox="1"/>
              <p:nvPr/>
            </p:nvSpPr>
            <p:spPr>
              <a:xfrm>
                <a:off x="4526679" y="3215253"/>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3</a:t>
                </a:r>
                <a:endParaRPr b="1" sz="1600">
                  <a:latin typeface="Roboto"/>
                  <a:ea typeface="Roboto"/>
                  <a:cs typeface="Roboto"/>
                  <a:sym typeface="Roboto"/>
                </a:endParaRPr>
              </a:p>
            </p:txBody>
          </p:sp>
          <p:sp>
            <p:nvSpPr>
              <p:cNvPr id="310" name="Google Shape;310;g38dba92c883_4_1014"/>
              <p:cNvSpPr txBox="1"/>
              <p:nvPr/>
            </p:nvSpPr>
            <p:spPr>
              <a:xfrm>
                <a:off x="4526677" y="1857798"/>
                <a:ext cx="2253600" cy="280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rPr b="1" lang="en-US">
                    <a:latin typeface="Trebuchet MS"/>
                    <a:ea typeface="Trebuchet MS"/>
                    <a:cs typeface="Trebuchet MS"/>
                    <a:sym typeface="Trebuchet MS"/>
                  </a:rPr>
                  <a:t>Customer applies </a:t>
                </a:r>
                <a:r>
                  <a:rPr b="1" lang="en-US">
                    <a:latin typeface="Trebuchet MS"/>
                    <a:ea typeface="Trebuchet MS"/>
                    <a:cs typeface="Trebuchet MS"/>
                    <a:sym typeface="Trebuchet MS"/>
                  </a:rPr>
                  <a:t>through</a:t>
                </a:r>
                <a:r>
                  <a:rPr b="1" lang="en-US">
                    <a:latin typeface="Trebuchet MS"/>
                    <a:ea typeface="Trebuchet MS"/>
                    <a:cs typeface="Trebuchet MS"/>
                    <a:sym typeface="Trebuchet MS"/>
                  </a:rPr>
                  <a:t> or website</a:t>
                </a:r>
                <a:endParaRPr b="1">
                  <a:latin typeface="Trebuchet MS"/>
                  <a:ea typeface="Trebuchet MS"/>
                  <a:cs typeface="Trebuchet MS"/>
                  <a:sym typeface="Trebuchet MS"/>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311" name="Google Shape;311;g38dba92c883_4_1014"/>
          <p:cNvGrpSpPr/>
          <p:nvPr/>
        </p:nvGrpSpPr>
        <p:grpSpPr>
          <a:xfrm>
            <a:off x="-398937" y="1810569"/>
            <a:ext cx="3440889" cy="2305094"/>
            <a:chOff x="495991" y="1857800"/>
            <a:chExt cx="2580731" cy="1728863"/>
          </a:xfrm>
        </p:grpSpPr>
        <p:sp>
          <p:nvSpPr>
            <p:cNvPr id="312" name="Google Shape;312;g38dba92c883_4_1014"/>
            <p:cNvSpPr/>
            <p:nvPr/>
          </p:nvSpPr>
          <p:spPr>
            <a:xfrm>
              <a:off x="927219" y="3081763"/>
              <a:ext cx="1958400" cy="133500"/>
            </a:xfrm>
            <a:prstGeom prst="rect">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13" name="Google Shape;313;g38dba92c883_4_1014"/>
            <p:cNvGrpSpPr/>
            <p:nvPr/>
          </p:nvGrpSpPr>
          <p:grpSpPr>
            <a:xfrm>
              <a:off x="495991" y="1857800"/>
              <a:ext cx="2580731" cy="1728863"/>
              <a:chOff x="495991" y="1857800"/>
              <a:chExt cx="2580731" cy="1728863"/>
            </a:xfrm>
          </p:grpSpPr>
          <p:sp>
            <p:nvSpPr>
              <p:cNvPr id="314" name="Google Shape;314;g38dba92c883_4_1014"/>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1</a:t>
                </a:r>
                <a:endParaRPr b="1" sz="1600">
                  <a:latin typeface="Roboto"/>
                  <a:ea typeface="Roboto"/>
                  <a:cs typeface="Roboto"/>
                  <a:sym typeface="Roboto"/>
                </a:endParaRPr>
              </a:p>
            </p:txBody>
          </p:sp>
          <p:grpSp>
            <p:nvGrpSpPr>
              <p:cNvPr id="315" name="Google Shape;315;g38dba92c883_4_1014"/>
              <p:cNvGrpSpPr/>
              <p:nvPr/>
            </p:nvGrpSpPr>
            <p:grpSpPr>
              <a:xfrm>
                <a:off x="881025" y="2800065"/>
                <a:ext cx="92400" cy="411825"/>
                <a:chOff x="845575" y="2563700"/>
                <a:chExt cx="92400" cy="411825"/>
              </a:xfrm>
            </p:grpSpPr>
            <p:cxnSp>
              <p:nvCxnSpPr>
                <p:cNvPr id="316" name="Google Shape;316;g38dba92c883_4_101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17" name="Google Shape;317;g38dba92c883_4_1014"/>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18" name="Google Shape;318;g38dba92c883_4_1014"/>
              <p:cNvSpPr txBox="1"/>
              <p:nvPr/>
            </p:nvSpPr>
            <p:spPr>
              <a:xfrm>
                <a:off x="823122" y="185780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rPr b="1" lang="en-US">
                    <a:latin typeface="Trebuchet MS"/>
                    <a:ea typeface="Trebuchet MS"/>
                    <a:cs typeface="Trebuchet MS"/>
                    <a:sym typeface="Trebuchet MS"/>
                  </a:rPr>
                  <a:t>Interest in Solar panels</a:t>
                </a:r>
                <a:endParaRPr b="1">
                  <a:latin typeface="Trebuchet MS"/>
                  <a:ea typeface="Trebuchet MS"/>
                  <a:cs typeface="Trebuchet MS"/>
                  <a:sym typeface="Trebuchet MS"/>
                </a:endParaRPr>
              </a:p>
              <a:p>
                <a:pPr indent="0" lvl="0" marL="0" rtl="0" algn="l">
                  <a:spcBef>
                    <a:spcPts val="0"/>
                  </a:spcBef>
                  <a:spcAft>
                    <a:spcPts val="2100"/>
                  </a:spcAft>
                  <a:buNone/>
                </a:pPr>
                <a:r>
                  <a:t/>
                </a:r>
                <a:endParaRPr sz="1100">
                  <a:latin typeface="Roboto"/>
                  <a:ea typeface="Roboto"/>
                  <a:cs typeface="Roboto"/>
                  <a:sym typeface="Roboto"/>
                </a:endParaRPr>
              </a:p>
            </p:txBody>
          </p:sp>
        </p:grpSp>
      </p:grpSp>
      <p:grpSp>
        <p:nvGrpSpPr>
          <p:cNvPr id="319" name="Google Shape;319;g38dba92c883_4_1014"/>
          <p:cNvGrpSpPr/>
          <p:nvPr/>
        </p:nvGrpSpPr>
        <p:grpSpPr>
          <a:xfrm>
            <a:off x="2283772" y="2947523"/>
            <a:ext cx="3335057" cy="2314147"/>
            <a:chOff x="2525595" y="2702596"/>
            <a:chExt cx="2501355" cy="1735654"/>
          </a:xfrm>
        </p:grpSpPr>
        <p:sp>
          <p:nvSpPr>
            <p:cNvPr id="320" name="Google Shape;320;g38dba92c883_4_1014"/>
            <p:cNvSpPr/>
            <p:nvPr/>
          </p:nvSpPr>
          <p:spPr>
            <a:xfrm>
              <a:off x="2895274" y="3079463"/>
              <a:ext cx="1968300" cy="133500"/>
            </a:xfrm>
            <a:prstGeom prst="rect">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21" name="Google Shape;321;g38dba92c883_4_1014"/>
            <p:cNvGrpSpPr/>
            <p:nvPr/>
          </p:nvGrpSpPr>
          <p:grpSpPr>
            <a:xfrm>
              <a:off x="2525595" y="2702596"/>
              <a:ext cx="2501355" cy="1735654"/>
              <a:chOff x="2525595" y="2702596"/>
              <a:chExt cx="2501355" cy="1735654"/>
            </a:xfrm>
          </p:grpSpPr>
          <p:sp>
            <p:nvSpPr>
              <p:cNvPr id="322" name="Google Shape;322;g38dba92c883_4_1014"/>
              <p:cNvSpPr txBox="1"/>
              <p:nvPr/>
            </p:nvSpPr>
            <p:spPr>
              <a:xfrm>
                <a:off x="2525595"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2</a:t>
                </a:r>
                <a:endParaRPr b="1" sz="1600">
                  <a:latin typeface="Roboto"/>
                  <a:ea typeface="Roboto"/>
                  <a:cs typeface="Roboto"/>
                  <a:sym typeface="Roboto"/>
                </a:endParaRPr>
              </a:p>
            </p:txBody>
          </p:sp>
          <p:grpSp>
            <p:nvGrpSpPr>
              <p:cNvPr id="323" name="Google Shape;323;g38dba92c883_4_1014"/>
              <p:cNvGrpSpPr/>
              <p:nvPr/>
            </p:nvGrpSpPr>
            <p:grpSpPr>
              <a:xfrm rot="10800000">
                <a:off x="2849073" y="3079467"/>
                <a:ext cx="92400" cy="411825"/>
                <a:chOff x="2070100" y="2563700"/>
                <a:chExt cx="92400" cy="411825"/>
              </a:xfrm>
            </p:grpSpPr>
            <p:cxnSp>
              <p:nvCxnSpPr>
                <p:cNvPr id="324" name="Google Shape;324;g38dba92c883_4_101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25" name="Google Shape;325;g38dba92c883_4_1014"/>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26" name="Google Shape;326;g38dba92c883_4_1014"/>
              <p:cNvSpPr txBox="1"/>
              <p:nvPr/>
            </p:nvSpPr>
            <p:spPr>
              <a:xfrm>
                <a:off x="2773350"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a:latin typeface="Trebuchet MS"/>
                    <a:ea typeface="Trebuchet MS"/>
                    <a:cs typeface="Trebuchet MS"/>
                    <a:sym typeface="Trebuchet MS"/>
                  </a:rPr>
                  <a:t>Partner Firm refers us</a:t>
                </a:r>
                <a:endParaRPr b="1">
                  <a:latin typeface="Trebuchet MS"/>
                  <a:ea typeface="Trebuchet MS"/>
                  <a:cs typeface="Trebuchet MS"/>
                  <a:sym typeface="Trebuchet MS"/>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327" name="Google Shape;327;g38dba92c883_4_1014"/>
          <p:cNvGrpSpPr/>
          <p:nvPr/>
        </p:nvGrpSpPr>
        <p:grpSpPr>
          <a:xfrm>
            <a:off x="7463749" y="2947523"/>
            <a:ext cx="3626196" cy="2314147"/>
            <a:chOff x="6435810" y="2702596"/>
            <a:chExt cx="2719715" cy="1735654"/>
          </a:xfrm>
        </p:grpSpPr>
        <p:sp>
          <p:nvSpPr>
            <p:cNvPr id="328" name="Google Shape;328;g38dba92c883_4_1014"/>
            <p:cNvSpPr/>
            <p:nvPr/>
          </p:nvSpPr>
          <p:spPr>
            <a:xfrm>
              <a:off x="6806225" y="3073981"/>
              <a:ext cx="2349300" cy="133500"/>
            </a:xfrm>
            <a:prstGeom prst="rect">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29" name="Google Shape;329;g38dba92c883_4_1014"/>
            <p:cNvGrpSpPr/>
            <p:nvPr/>
          </p:nvGrpSpPr>
          <p:grpSpPr>
            <a:xfrm>
              <a:off x="6435810" y="2702596"/>
              <a:ext cx="2494563" cy="1735654"/>
              <a:chOff x="6435810" y="2702596"/>
              <a:chExt cx="2494563" cy="1735654"/>
            </a:xfrm>
          </p:grpSpPr>
          <p:grpSp>
            <p:nvGrpSpPr>
              <p:cNvPr id="330" name="Google Shape;330;g38dba92c883_4_1014"/>
              <p:cNvGrpSpPr/>
              <p:nvPr/>
            </p:nvGrpSpPr>
            <p:grpSpPr>
              <a:xfrm rot="10800000">
                <a:off x="6760035" y="3079467"/>
                <a:ext cx="92400" cy="411825"/>
                <a:chOff x="2070100" y="2563700"/>
                <a:chExt cx="92400" cy="411825"/>
              </a:xfrm>
            </p:grpSpPr>
            <p:cxnSp>
              <p:nvCxnSpPr>
                <p:cNvPr id="331" name="Google Shape;331;g38dba92c883_4_101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32" name="Google Shape;332;g38dba92c883_4_1014"/>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33" name="Google Shape;333;g38dba92c883_4_1014"/>
              <p:cNvSpPr txBox="1"/>
              <p:nvPr/>
            </p:nvSpPr>
            <p:spPr>
              <a:xfrm>
                <a:off x="6435810"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4</a:t>
                </a:r>
                <a:endParaRPr b="1" sz="1600">
                  <a:latin typeface="Roboto"/>
                  <a:ea typeface="Roboto"/>
                  <a:cs typeface="Roboto"/>
                  <a:sym typeface="Roboto"/>
                </a:endParaRPr>
              </a:p>
            </p:txBody>
          </p:sp>
          <p:sp>
            <p:nvSpPr>
              <p:cNvPr id="334" name="Google Shape;334;g38dba92c883_4_1014"/>
              <p:cNvSpPr txBox="1"/>
              <p:nvPr/>
            </p:nvSpPr>
            <p:spPr>
              <a:xfrm>
                <a:off x="6676773"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a:latin typeface="Trebuchet MS"/>
                    <a:ea typeface="Trebuchet MS"/>
                    <a:cs typeface="Trebuchet MS"/>
                    <a:sym typeface="Trebuchet MS"/>
                  </a:rPr>
                  <a:t>Win/Win/Win</a:t>
                </a:r>
                <a:endParaRPr b="1">
                  <a:latin typeface="Trebuchet MS"/>
                  <a:ea typeface="Trebuchet MS"/>
                  <a:cs typeface="Trebuchet MS"/>
                  <a:sym typeface="Trebuchet MS"/>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Facet">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2025-09-25T18:32:18Z</dcterms:created>
  <dc:creator>John Pagliarulo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47b247-e90e-43a3-9d7b-004f14ae6873_Enabled">
    <vt:lpwstr>true</vt:lpwstr>
  </property>
  <property fmtid="{D5CDD505-2E9C-101B-9397-08002B2CF9AE}" pid="3" name="MSIP_Label_d347b247-e90e-43a3-9d7b-004f14ae6873_SetDate">
    <vt:lpwstr>2025-09-25T18:44:37Z</vt:lpwstr>
  </property>
  <property fmtid="{D5CDD505-2E9C-101B-9397-08002B2CF9AE}" pid="4" name="MSIP_Label_d347b247-e90e-43a3-9d7b-004f14ae6873_Method">
    <vt:lpwstr>Standard</vt:lpwstr>
  </property>
  <property fmtid="{D5CDD505-2E9C-101B-9397-08002B2CF9AE}" pid="5" name="MSIP_Label_d347b247-e90e-43a3-9d7b-004f14ae6873_Name">
    <vt:lpwstr>d347b247-e90e-43a3-9d7b-004f14ae6873</vt:lpwstr>
  </property>
  <property fmtid="{D5CDD505-2E9C-101B-9397-08002B2CF9AE}" pid="6" name="MSIP_Label_d347b247-e90e-43a3-9d7b-004f14ae6873_SiteId">
    <vt:lpwstr>76e3921f-489b-4b7e-9547-9ea297add9b5</vt:lpwstr>
  </property>
  <property fmtid="{D5CDD505-2E9C-101B-9397-08002B2CF9AE}" pid="7" name="MSIP_Label_d347b247-e90e-43a3-9d7b-004f14ae6873_ActionId">
    <vt:lpwstr>b514f826-3a59-4292-978d-bd9332a06491</vt:lpwstr>
  </property>
  <property fmtid="{D5CDD505-2E9C-101B-9397-08002B2CF9AE}" pid="8" name="MSIP_Label_d347b247-e90e-43a3-9d7b-004f14ae6873_ContentBits">
    <vt:lpwstr>0</vt:lpwstr>
  </property>
  <property fmtid="{D5CDD505-2E9C-101B-9397-08002B2CF9AE}" pid="9" name="MSIP_Label_d347b247-e90e-43a3-9d7b-004f14ae6873_Tag">
    <vt:lpwstr>10, 3, 0, 1</vt:lpwstr>
  </property>
</Properties>
</file>